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64" r:id="rId4"/>
    <p:sldId id="293" r:id="rId5"/>
    <p:sldId id="305" r:id="rId6"/>
    <p:sldId id="344" r:id="rId7"/>
    <p:sldId id="345" r:id="rId8"/>
    <p:sldId id="346" r:id="rId9"/>
    <p:sldId id="365" r:id="rId10"/>
    <p:sldId id="366" r:id="rId11"/>
    <p:sldId id="367" r:id="rId12"/>
    <p:sldId id="368" r:id="rId13"/>
    <p:sldId id="370" r:id="rId14"/>
    <p:sldId id="369" r:id="rId15"/>
    <p:sldId id="371" r:id="rId16"/>
    <p:sldId id="374" r:id="rId17"/>
    <p:sldId id="372" r:id="rId18"/>
    <p:sldId id="376" r:id="rId19"/>
    <p:sldId id="377" r:id="rId20"/>
    <p:sldId id="347" r:id="rId21"/>
    <p:sldId id="378" r:id="rId22"/>
    <p:sldId id="351" r:id="rId23"/>
    <p:sldId id="350" r:id="rId24"/>
    <p:sldId id="379" r:id="rId25"/>
    <p:sldId id="380" r:id="rId26"/>
    <p:sldId id="381" r:id="rId27"/>
    <p:sldId id="382" r:id="rId28"/>
    <p:sldId id="383" r:id="rId29"/>
    <p:sldId id="384" r:id="rId30"/>
    <p:sldId id="386" r:id="rId31"/>
    <p:sldId id="387" r:id="rId32"/>
    <p:sldId id="390" r:id="rId33"/>
    <p:sldId id="391" r:id="rId34"/>
    <p:sldId id="393" r:id="rId35"/>
    <p:sldId id="394" r:id="rId36"/>
    <p:sldId id="396" r:id="rId37"/>
    <p:sldId id="397" r:id="rId38"/>
    <p:sldId id="398" r:id="rId39"/>
    <p:sldId id="403" r:id="rId40"/>
    <p:sldId id="406" r:id="rId41"/>
    <p:sldId id="407" r:id="rId42"/>
    <p:sldId id="408" r:id="rId43"/>
    <p:sldId id="411" r:id="rId44"/>
    <p:sldId id="412" r:id="rId45"/>
    <p:sldId id="413" r:id="rId46"/>
    <p:sldId id="415" r:id="rId47"/>
    <p:sldId id="416" r:id="rId48"/>
    <p:sldId id="418" r:id="rId49"/>
    <p:sldId id="419" r:id="rId50"/>
    <p:sldId id="355" r:id="rId5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AC024"/>
    <a:srgbClr val="F8A318"/>
    <a:srgbClr val="EADB82"/>
    <a:srgbClr val="CC3E22"/>
    <a:srgbClr val="E79207"/>
    <a:srgbClr val="F87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2113"/>
  </p:normalViewPr>
  <p:slideViewPr>
    <p:cSldViewPr showGuides="1">
      <p:cViewPr varScale="1">
        <p:scale>
          <a:sx n="107" d="100"/>
          <a:sy n="107" d="100"/>
        </p:scale>
        <p:origin x="1792" y="160"/>
      </p:cViewPr>
      <p:guideLst>
        <p:guide orient="horz" pos="2160"/>
        <p:guide pos="2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BD85E3C-4B61-4FE8-AD1E-62E22F816274}" type="datetimeFigureOut">
              <a:rPr kumimoji="1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11/6/19</a:t>
            </a:fld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en-US" sz="1200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id-ID" altLang="x-none" dirty="0"/>
          </a:p>
        </p:txBody>
      </p:sp>
      <p:sp>
        <p:nvSpPr>
          <p:cNvPr id="5123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  <a:t>1</a:t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48</a:t>
            </a:fld>
            <a:endParaRPr lang="en-US" altLang="x-none" sz="1200" dirty="0"/>
          </a:p>
        </p:txBody>
      </p:sp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49</a:t>
            </a:fld>
            <a:endParaRPr lang="en-US" altLang="x-none" sz="1200" dirty="0"/>
          </a:p>
        </p:txBody>
      </p:sp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64515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id-ID" altLang="x-none" dirty="0"/>
          </a:p>
        </p:txBody>
      </p:sp>
      <p:sp>
        <p:nvSpPr>
          <p:cNvPr id="28675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zh-CN" sz="1200" dirty="0"/>
              <a:t>23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41</a:t>
            </a:fld>
            <a:endParaRPr lang="en-US" altLang="x-none" sz="1200" dirty="0"/>
          </a:p>
        </p:txBody>
      </p:sp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48131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42</a:t>
            </a:fld>
            <a:endParaRPr lang="en-US" altLang="x-none" sz="1200" dirty="0"/>
          </a:p>
        </p:txBody>
      </p:sp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43</a:t>
            </a:fld>
            <a:endParaRPr lang="en-US" altLang="x-none" sz="1200" dirty="0"/>
          </a:p>
        </p:txBody>
      </p:sp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2227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44</a:t>
            </a:fld>
            <a:endParaRPr lang="en-US" altLang="x-none" sz="1200" dirty="0"/>
          </a:p>
        </p:txBody>
      </p:sp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4275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45</a:t>
            </a:fld>
            <a:endParaRPr lang="en-US" altLang="x-none" sz="1200" dirty="0"/>
          </a:p>
        </p:txBody>
      </p:sp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46</a:t>
            </a:fld>
            <a:endParaRPr lang="en-US" altLang="x-none" sz="1200" dirty="0"/>
          </a:p>
        </p:txBody>
      </p:sp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8371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en-US" altLang="x-none" sz="1200" dirty="0"/>
              <a:t>47</a:t>
            </a:fld>
            <a:endParaRPr lang="en-US" altLang="x-none" sz="1200" dirty="0"/>
          </a:p>
        </p:txBody>
      </p:sp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2051" name="Picture 3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Rectangle 4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algn="r" fontAlgn="base">
              <a:buNone/>
            </a:pPr>
            <a:fld id="{9A0DB2DC-4C9A-4742-B13C-FB6460FD3503}" type="slidenum">
              <a:rPr lang="en-US" sz="1400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z="1400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1028" name="Rectangle 4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6"/>
          </a:blip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1029" name="Rectangle 5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6"/>
          </a:blip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33" name="Picture 9" descr="anabnr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4" name="Rectangle 10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</a:ln>
        </p:spPr>
        <p:txBody>
          <a:bodyPr wrap="none" anchor="ctr"/>
          <a:lstStyle/>
          <a:p>
            <a:pPr lvl="0" algn="ctr"/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1036" name="Rectangle 12"/>
          <p:cNvSpPr>
            <a:spLocks noGrp="1"/>
          </p:cNvSpPr>
          <p:nvPr>
            <p:ph type="body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 indent="-455930"/>
            <a:r>
              <a:rPr lang="en-US" altLang="zh-CN" dirty="0"/>
              <a:t>Second level</a:t>
            </a:r>
          </a:p>
          <a:p>
            <a:pPr lvl="2" indent="-228600"/>
            <a:r>
              <a:rPr lang="en-US" altLang="zh-CN" dirty="0"/>
              <a:t>Third level</a:t>
            </a:r>
          </a:p>
          <a:p>
            <a:pPr lvl="3" indent="-228600"/>
            <a:r>
              <a:rPr lang="en-US" altLang="zh-CN" dirty="0"/>
              <a:t>Fourth level</a:t>
            </a:r>
          </a:p>
          <a:p>
            <a:pPr lvl="4" indent="-228600"/>
            <a:r>
              <a:rPr lang="en-US" altLang="zh-CN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cs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cs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cs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430" indent="-4559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0330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71323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3048000"/>
          </a:xfrm>
          <a:ln/>
        </p:spPr>
        <p:txBody>
          <a:bodyPr vert="horz" wrap="square" lIns="91440" tIns="45720" rIns="91440" bIns="45720" anchor="b"/>
          <a:lstStyle/>
          <a:p>
            <a:pPr algn="ctr" eaLnBrk="1" hangingPunct="1">
              <a:buClrTx/>
              <a:buSzTx/>
              <a:buFontTx/>
            </a:pPr>
            <a:br>
              <a:rPr lang="id-ID" altLang="x-none" sz="4000" b="1" dirty="0">
                <a:latin typeface="+mj-lt"/>
                <a:ea typeface="+mj-ea"/>
                <a:cs typeface="+mj-cs"/>
              </a:rPr>
            </a:br>
            <a:endParaRPr lang="en-US" altLang="zh-CN" sz="2800" dirty="0">
              <a:solidFill>
                <a:srgbClr val="E7920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98" name="Rectangle 3"/>
          <p:cNvSpPr>
            <a:spLocks noGrp="1"/>
          </p:cNvSpPr>
          <p:nvPr>
            <p:ph type="subTitle" idx="1"/>
          </p:nvPr>
        </p:nvSpPr>
        <p:spPr>
          <a:xfrm>
            <a:off x="838200" y="4054475"/>
            <a:ext cx="7593013" cy="2792413"/>
          </a:xfrm>
          <a:ln/>
        </p:spPr>
        <p:txBody>
          <a:bodyPr vert="horz" wrap="square" lIns="91440" tIns="45720" rIns="91440" bIns="45720" anchor="t"/>
          <a:lstStyle/>
          <a:p>
            <a:pPr algn="ctr" eaLnBrk="1" hangingPunct="1">
              <a:buClr>
                <a:srgbClr val="A50021"/>
              </a:buClr>
              <a:buSzPct val="75000"/>
            </a:pPr>
            <a:r>
              <a:rPr lang="id-ID" altLang="x-none" sz="2800" b="1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+mn-cs"/>
              </a:rPr>
              <a:t>Nadra</a:t>
            </a:r>
          </a:p>
          <a:p>
            <a:pPr algn="ctr" eaLnBrk="1" hangingPunct="1">
              <a:buClr>
                <a:srgbClr val="A50021"/>
              </a:buClr>
              <a:buSzPct val="75000"/>
            </a:pPr>
            <a:r>
              <a:rPr lang="id-ID" altLang="x-none" sz="2800" b="1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+mn-cs"/>
              </a:rPr>
              <a:t>Fakultas </a:t>
            </a:r>
            <a:r>
              <a:rPr lang="en-US" altLang="id-ID" sz="2800" b="1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+mn-cs"/>
              </a:rPr>
              <a:t>Ilmu Budaya</a:t>
            </a:r>
            <a:r>
              <a:rPr lang="id-ID" altLang="x-none" sz="2800" b="1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+mn-cs"/>
              </a:rPr>
              <a:t> Universitas Andalas</a:t>
            </a:r>
            <a:r>
              <a:rPr lang="id-ID" altLang="x-none" sz="28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algn="ctr" eaLnBrk="1" hangingPunct="1">
              <a:lnSpc>
                <a:spcPct val="100000"/>
              </a:lnSpc>
              <a:buClr>
                <a:srgbClr val="A50021"/>
              </a:buClr>
              <a:buSzPct val="75000"/>
            </a:pPr>
            <a:endParaRPr lang="id-ID" altLang="x-none" sz="2400" dirty="0">
              <a:latin typeface="+mn-lt"/>
              <a:ea typeface="+mn-ea"/>
              <a:cs typeface="+mn-cs"/>
            </a:endParaRPr>
          </a:p>
          <a:p>
            <a:pPr algn="ctr" eaLnBrk="1" hangingPunct="1">
              <a:buClr>
                <a:srgbClr val="A50021"/>
              </a:buClr>
              <a:buSzPct val="75000"/>
            </a:pPr>
            <a:r>
              <a:rPr lang="en-US" altLang="zh-CN" b="1" dirty="0">
                <a:latin typeface="Times New Roman" panose="02020603050405020304" pitchFamily="18" charset="0"/>
                <a:ea typeface="+mn-ea"/>
                <a:cs typeface="+mn-cs"/>
              </a:rPr>
              <a:t>UAD Yogyakarta</a:t>
            </a:r>
          </a:p>
          <a:p>
            <a:pPr algn="ctr" eaLnBrk="1" hangingPunct="1">
              <a:buClr>
                <a:srgbClr val="A50021"/>
              </a:buClr>
              <a:buSzPct val="75000"/>
            </a:pPr>
            <a:r>
              <a:rPr lang="en-US" altLang="zh-CN" b="1" dirty="0">
                <a:latin typeface="Times New Roman" panose="02020603050405020304" pitchFamily="18" charset="0"/>
                <a:ea typeface="+mn-ea"/>
                <a:cs typeface="+mn-cs"/>
              </a:rPr>
              <a:t>26 Oktober</a:t>
            </a:r>
            <a:r>
              <a:rPr lang="id-ID" altLang="x-none" b="1" dirty="0">
                <a:latin typeface="Times New Roman" panose="02020603050405020304" pitchFamily="18" charset="0"/>
                <a:ea typeface="+mn-ea"/>
                <a:cs typeface="+mn-cs"/>
              </a:rPr>
              <a:t> 201</a:t>
            </a:r>
            <a:r>
              <a:rPr lang="en-US" altLang="id-ID" b="1" dirty="0">
                <a:latin typeface="Times New Roman" panose="02020603050405020304" pitchFamily="18" charset="0"/>
                <a:ea typeface="+mn-ea"/>
                <a:cs typeface="+mn-cs"/>
              </a:rPr>
              <a:t>9</a:t>
            </a:r>
          </a:p>
        </p:txBody>
      </p:sp>
      <p:sp>
        <p:nvSpPr>
          <p:cNvPr id="4099" name="Rectangle 4"/>
          <p:cNvSpPr/>
          <p:nvPr/>
        </p:nvSpPr>
        <p:spPr>
          <a:xfrm>
            <a:off x="0" y="838200"/>
            <a:ext cx="8839200" cy="16922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METODE PENELITIAN LINGUISTIK KEBUDAYAAN</a:t>
            </a:r>
          </a:p>
          <a:p>
            <a:pPr algn="ctr"/>
            <a:endParaRPr lang="id-ID" altLang="x-none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pPr algn="ctr"/>
            <a:r>
              <a:rPr lang="en-US" altLang="zh-CN"/>
              <a:t>Linguistik Antropologi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 disiplin ilmu yang bersifat interpretatif yang lebih jauh mengupas bahasa untuk menemukan pemahaman budaya (</a:t>
            </a: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cultural understanding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rPr>
              <a:t>   (Foley)</a:t>
            </a: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1066800" y="1508125"/>
            <a:ext cx="7772400" cy="4708525"/>
          </a:xfrm>
          <a:ln/>
        </p:spPr>
        <p:txBody>
          <a:bodyPr anchor="t"/>
          <a:lstStyle/>
          <a:p>
            <a:r>
              <a:rPr lang="en-US" altLang="zh-CN"/>
              <a:t>Linguistik kebudayaan yang dimaksudkan di sini sepadan dengan konsep Foley tentang linguistik antropologi, yakni sebagai bagian dari linguistik.</a:t>
            </a:r>
          </a:p>
          <a:p>
            <a:r>
              <a:rPr lang="en-US" altLang="zh-CN"/>
              <a:t> Sementara, antropolinguistik dimaksudkan sebagai bagian dari kajian antropologi. 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623888" y="1076325"/>
            <a:ext cx="8424862" cy="5140325"/>
          </a:xfrm>
          <a:ln/>
        </p:spPr>
        <p:txBody>
          <a:bodyPr anchor="t"/>
          <a:lstStyle/>
          <a:p>
            <a:pPr latinLnBrk="0">
              <a:spcBef>
                <a:spcPct val="0"/>
              </a:spcBef>
            </a:pPr>
            <a:r>
              <a:rPr lang="en-US" altLang="zh-CN"/>
              <a:t>Wierzbicka (1994:1):“Mengapa setiap kelompok etnik menggunakan bahasa ataupun ragam yang berbeda, dan dengan cara yang berbeda?” </a:t>
            </a:r>
          </a:p>
          <a:p>
            <a:r>
              <a:rPr lang="en-US" altLang="zh-CN"/>
              <a:t>Penjelasan itu terkait dengan pemaknaan sebuah tuturan,  padangan penuturnya terhadap dunia (Palmer, 1996:113).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pPr algn="ctr"/>
            <a:r>
              <a:rPr lang="en-US" altLang="zh-CN"/>
              <a:t>Contoh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Urutan: bahasa Cina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bahasa Indonesia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Arah mata angin: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bahasa Inggris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bahasa Jawa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bahasa Minangkabau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06500"/>
            <a:ext cx="7772400" cy="5010150"/>
          </a:xfrm>
        </p:spPr>
        <p:txBody>
          <a:bodyPr/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Bahasa 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alat untuk memahami budaya (baik yang sekarang ada maupun yang telah diawetkan, dan yang akan datang (dengan cara mewariskannya)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 bahasa tak akan ada budaya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(Djajasudarma, 2002)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868363" y="838200"/>
            <a:ext cx="7970837" cy="1143000"/>
          </a:xfrm>
          <a:ln/>
        </p:spPr>
        <p:txBody>
          <a:bodyPr anchor="b"/>
          <a:lstStyle/>
          <a:p>
            <a:pPr algn="ctr"/>
            <a:r>
              <a:rPr lang="en-US" altLang="zh-CN"/>
              <a:t>Contoh: 'Tempat Memasak'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1850"/>
            <a:ext cx="7772400" cy="4521200"/>
          </a:xfrm>
        </p:spPr>
        <p:txBody>
          <a:bodyPr/>
          <a:lstStyle/>
          <a:p>
            <a:pPr marL="457200" marR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tungku 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 kompor minyak  tanah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→ kompos gas → magic com</a:t>
            </a:r>
            <a:endParaRPr kumimoji="0" lang="en-US" sz="3200" b="1" i="0" u="none" strike="noStrike" kern="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Ungkapan dalam bahasa Minangkabau:            </a:t>
            </a: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Tigo </a:t>
            </a:r>
            <a:r>
              <a:rPr kumimoji="0" lang="en-US" sz="3200" b="1" i="1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tungku</a:t>
            </a: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sajarangan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'sistem kepemimpinan di Minangkabau yang terdiri atas: pimpinan adat, ulama, dan ilmuwan'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1055688" y="1414463"/>
            <a:ext cx="7772400" cy="4964112"/>
          </a:xfrm>
          <a:ln/>
        </p:spPr>
        <p:txBody>
          <a:bodyPr anchor="t"/>
          <a:lstStyle/>
          <a:p>
            <a:r>
              <a:rPr lang="en-US" altLang="zh-CN" i="1"/>
              <a:t>Basilang kayu dalam </a:t>
            </a:r>
            <a:r>
              <a:rPr lang="en-US" altLang="zh-CN" b="1" i="1"/>
              <a:t>tungku</a:t>
            </a:r>
            <a:r>
              <a:rPr lang="en-US" altLang="zh-CN" i="1"/>
              <a:t>, makonyo nasi ka masak</a:t>
            </a:r>
            <a:r>
              <a:rPr lang="en-US" altLang="zh-CN"/>
              <a:t> 'ada perbedaan pendapat, didiskusikan untuk menghasilkan suatu kesepakatan yang terbaik' (bersilang kayu di dalam tungku, barulah nasi akan masak').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pPr algn="ctr"/>
            <a:r>
              <a:rPr lang="en-US" altLang="zh-CN" sz="3600"/>
              <a:t>Istilah Khusus </a:t>
            </a:r>
            <a:br>
              <a:rPr lang="en-US" altLang="zh-CN" sz="3600"/>
            </a:br>
            <a:r>
              <a:rPr lang="en-US" altLang="zh-CN" sz="3600"/>
              <a:t>dalam Bahasa Minangkabau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101850"/>
            <a:ext cx="8285163" cy="4114800"/>
          </a:xfrm>
        </p:spPr>
        <p:txBody>
          <a:bodyPr/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mamak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(bahasa Minangkabau)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 </a:t>
            </a: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</a:t>
            </a: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paman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charset="0"/>
              <a:buChar char="o"/>
            </a:pP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kamanakan (bahasa Minangkabau)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charset="0"/>
              <a:buNone/>
            </a:pP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1" u="none" strike="noStrike" kern="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 ponakan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903288" y="1112838"/>
            <a:ext cx="7935912" cy="5103812"/>
          </a:xfrm>
          <a:ln/>
        </p:spPr>
        <p:txBody>
          <a:bodyPr anchor="t"/>
          <a:lstStyle/>
          <a:p>
            <a:r>
              <a:rPr lang="en-US" altLang="zh-CN"/>
              <a:t>Putra Yadnya (2004) mengatakan bahwa bahasa bisa dipandang sebagai suatu sumber daya untuk menyingkap misteri budaya </a:t>
            </a:r>
            <a:r>
              <a:rPr lang="en-US" altLang="zh-CN">
                <a:latin typeface="Arial" panose="020B0604020202020204" pitchFamily="34" charset="0"/>
              </a:rPr>
              <a:t>→ </a:t>
            </a:r>
            <a:r>
              <a:rPr lang="en-US" altLang="zh-CN"/>
              <a:t>mulai dari perilaku berbahasa, identitas, dan kehidupan penutur, pendayagunaan dan pemberdayaan bahasa sampai dengan pengembangan dan pelestarian nilai-nilai budaya.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1066800" y="1298575"/>
            <a:ext cx="7772400" cy="4918075"/>
          </a:xfrm>
          <a:ln/>
        </p:spPr>
        <p:txBody>
          <a:bodyPr anchor="t"/>
          <a:lstStyle/>
          <a:p>
            <a:r>
              <a:rPr lang="en-US" altLang="zh-CN"/>
              <a:t>Bahasa dalam hal ini, membungkus “sesuatu” di balik penggunaanya. </a:t>
            </a:r>
          </a:p>
          <a:p>
            <a:r>
              <a:rPr lang="en-US" altLang="zh-CN"/>
              <a:t>Secara substansial, “sesuatu” yang dimaksud adalah makna dan nilai.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772400" cy="1219200"/>
          </a:xfrm>
          <a:ln/>
        </p:spPr>
        <p:txBody>
          <a:bodyPr vert="horz" wrap="square" lIns="91440" tIns="45720" rIns="91440" bIns="45720" anchor="b"/>
          <a:lstStyle/>
          <a:p>
            <a:pPr algn="ctr" eaLnBrk="1" hangingPunct="1"/>
            <a:r>
              <a:rPr lang="en-US" altLang="zh-CN" sz="3600" b="1" dirty="0">
                <a:solidFill>
                  <a:srgbClr val="0070C0"/>
                </a:solidFill>
              </a:rPr>
              <a:t>LINGUISTIK KEBUDAYAAN</a:t>
            </a:r>
            <a:br>
              <a:rPr lang="en-US" altLang="zh-CN" sz="3600" dirty="0">
                <a:solidFill>
                  <a:srgbClr val="0070C0"/>
                </a:solidFill>
              </a:rPr>
            </a:br>
            <a:r>
              <a:rPr lang="en-US" altLang="zh-CN" sz="3600" dirty="0">
                <a:solidFill>
                  <a:srgbClr val="FF33CC"/>
                </a:solidFill>
                <a:latin typeface="Lucida Sans Unicode" panose="020B0602030504020204" pitchFamily="34" charset="0"/>
              </a:rPr>
              <a:t>↕</a:t>
            </a:r>
            <a:endParaRPr lang="id-ID" altLang="x-none" sz="3600" b="1" dirty="0">
              <a:solidFill>
                <a:srgbClr val="FF33CC"/>
              </a:solidFill>
            </a:endParaRPr>
          </a:p>
        </p:txBody>
      </p:sp>
      <p:sp>
        <p:nvSpPr>
          <p:cNvPr id="6146" name="Rectangle 3"/>
          <p:cNvSpPr>
            <a:spLocks noGrp="1"/>
          </p:cNvSpPr>
          <p:nvPr>
            <p:ph type="body" sz="half" idx="1"/>
          </p:nvPr>
        </p:nvSpPr>
        <p:spPr>
          <a:xfrm>
            <a:off x="1066800" y="2438400"/>
            <a:ext cx="7848600" cy="3778250"/>
          </a:xfrm>
          <a:ln/>
        </p:spPr>
        <p:txBody>
          <a:bodyPr vert="horz" wrap="square" lIns="91440" tIns="45720" rIns="91440" bIns="45720" anchor="t"/>
          <a:lstStyle/>
          <a:p>
            <a:pPr algn="ctr" eaLnBrk="1" hangingPunct="1">
              <a:spcBef>
                <a:spcPct val="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merupakan bidang ilmu interdisipliner yang mempelajari hubungan antara bahasa dan kebudayaan di dalam suatu masyarakat</a:t>
            </a:r>
          </a:p>
        </p:txBody>
      </p:sp>
      <p:pic>
        <p:nvPicPr>
          <p:cNvPr id="4101" name="Picture 5" descr="bs00559_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tretch>
            <a:fillRect/>
          </a:stretch>
        </p:blipFill>
        <p:spPr>
          <a:xfrm>
            <a:off x="3298825" y="5291138"/>
            <a:ext cx="3517900" cy="1357312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4845050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en-US" altLang="zh-CN" sz="4400" dirty="0">
                <a:latin typeface="Times New Roman" panose="02020603050405020304" pitchFamily="18" charset="0"/>
              </a:rPr>
              <a:t>Linguistik Kebudayaan: dipandang sebagai suatu studi tentang bentuk, makna, dan nilai bahasa yang membentuk fenomena, gejala, dan peristiwa kebudayaan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066800" y="860425"/>
            <a:ext cx="7772400" cy="530225"/>
          </a:xfrm>
          <a:ln/>
        </p:spPr>
        <p:txBody>
          <a:bodyPr anchor="b"/>
          <a:lstStyle/>
          <a:p>
            <a:r>
              <a:rPr lang="en-US" altLang="zh-CN" sz="3200"/>
              <a:t>Contoh: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066800" y="1530350"/>
            <a:ext cx="7772400" cy="5395913"/>
          </a:xfrm>
          <a:ln/>
        </p:spPr>
        <p:txBody>
          <a:bodyPr anchor="t"/>
          <a:lstStyle/>
          <a:p>
            <a:r>
              <a:rPr lang="en-US" altLang="zh-CN" sz="2000" i="1"/>
              <a:t>Pongek longkok</a:t>
            </a:r>
            <a:r>
              <a:rPr lang="en-US" altLang="zh-CN" sz="2000"/>
              <a:t> ‘nama sejenis gulai yang bahannya terdiri atas sembilan puluh sembilan macam dedaunan’</a:t>
            </a:r>
          </a:p>
          <a:p>
            <a:r>
              <a:rPr lang="en-US" altLang="zh-CN" sz="2000"/>
              <a:t>Makna dari penamaan </a:t>
            </a:r>
            <a:r>
              <a:rPr lang="en-US" altLang="zh-CN" sz="2000" i="1"/>
              <a:t>pongek longkok </a:t>
            </a:r>
            <a:r>
              <a:rPr lang="en-US" altLang="zh-CN" sz="2000"/>
              <a:t>termasuk dalam makna konseptual sebab arti, maksud, maupun tujuannya tergambar dalam kata yang diungkapkan.</a:t>
            </a:r>
          </a:p>
          <a:p>
            <a:r>
              <a:rPr lang="en-US" altLang="zh-CN" sz="2000"/>
              <a:t>Merujuk pada sembilan puluh sembilan  nama kebesaran Tuhan.</a:t>
            </a:r>
          </a:p>
          <a:p>
            <a:r>
              <a:rPr lang="en-US" altLang="zh-CN" sz="2000"/>
              <a:t>Makanan untuk acara tamat kaji atau khatam Alquran</a:t>
            </a:r>
          </a:p>
          <a:p>
            <a:r>
              <a:rPr lang="en-US" altLang="zh-CN" sz="2000"/>
              <a:t>Nilai yang terkandung dalam </a:t>
            </a:r>
            <a:r>
              <a:rPr lang="en-US" altLang="zh-CN" sz="2000" i="1"/>
              <a:t>pongek longkok </a:t>
            </a:r>
            <a:r>
              <a:rPr lang="en-US" altLang="zh-CN" sz="2000"/>
              <a:t>adalah nilai keagamaan, sebab dapat mengingatkan orang yang ikut dalam acara khatam Alquran tersebut akan  sembilan puluh sembilan nama Tuhan.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76400" y="3429000"/>
            <a:ext cx="480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" name="Straight Connector 6"/>
          <p:cNvCxnSpPr/>
          <p:nvPr/>
        </p:nvCxnSpPr>
        <p:spPr>
          <a:xfrm>
            <a:off x="1676400" y="3886200"/>
            <a:ext cx="480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" name="Rectangle 7"/>
          <p:cNvSpPr/>
          <p:nvPr/>
        </p:nvSpPr>
        <p:spPr>
          <a:xfrm>
            <a:off x="1752600" y="1295400"/>
            <a:ext cx="60960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id-ID" altLang="x-none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Hierarki (Tataran) Bahasa</a:t>
            </a:r>
            <a:r>
              <a:rPr lang="id-ID" altLang="x-none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2590800"/>
            <a:ext cx="1482725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id-ID" altLang="x-none" b="1" dirty="0">
                <a:solidFill>
                  <a:srgbClr val="0070C0"/>
                </a:solidFill>
                <a:latin typeface="Times New Roman" panose="02020603050405020304" pitchFamily="18" charset="0"/>
              </a:rPr>
              <a:t>Fonologi</a:t>
            </a:r>
            <a:r>
              <a:rPr lang="id-ID" altLang="x-none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2971800"/>
            <a:ext cx="127793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</a:rPr>
              <a:t> Fonetik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6400" y="3429000"/>
            <a:ext cx="127793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</a:rPr>
              <a:t>Fonemik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9200" y="3962400"/>
            <a:ext cx="157638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id-ID" altLang="x-none" b="1" dirty="0">
                <a:solidFill>
                  <a:srgbClr val="0070C0"/>
                </a:solidFill>
                <a:latin typeface="Times New Roman" panose="02020603050405020304" pitchFamily="18" charset="0"/>
              </a:rPr>
              <a:t>Morfologi</a:t>
            </a:r>
            <a:r>
              <a:rPr lang="id-ID" altLang="x-none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19200" y="4495800"/>
            <a:ext cx="144303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id-ID" altLang="x-none" b="1" dirty="0">
                <a:solidFill>
                  <a:srgbClr val="0070C0"/>
                </a:solidFill>
                <a:latin typeface="Times New Roman" panose="02020603050405020304" pitchFamily="18" charset="0"/>
              </a:rPr>
              <a:t>Sintaksis</a:t>
            </a:r>
            <a:r>
              <a:rPr lang="id-ID" altLang="x-none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9200" y="5029200"/>
            <a:ext cx="1322388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id-ID" altLang="x-none" b="1" dirty="0">
                <a:solidFill>
                  <a:srgbClr val="0070C0"/>
                </a:solidFill>
                <a:latin typeface="Times New Roman" panose="02020603050405020304" pitchFamily="18" charset="0"/>
              </a:rPr>
              <a:t>Wacana</a:t>
            </a:r>
            <a:r>
              <a:rPr lang="id-ID" altLang="x-none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67200" y="2971800"/>
            <a:ext cx="2087563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</a:rPr>
              <a:t>tidak bermakna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67200" y="3429000"/>
            <a:ext cx="219075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</a:rPr>
              <a:t>pembeda makna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886200"/>
            <a:ext cx="292735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id-ID" altLang="x-none" dirty="0">
                <a:latin typeface="Times New Roman" panose="02020603050405020304" pitchFamily="18" charset="0"/>
              </a:rPr>
              <a:t>bermakna (</a:t>
            </a:r>
            <a:r>
              <a:rPr lang="id-ID" altLang="x-none" b="1" dirty="0">
                <a:solidFill>
                  <a:srgbClr val="0070C0"/>
                </a:solidFill>
                <a:latin typeface="Times New Roman" panose="02020603050405020304" pitchFamily="18" charset="0"/>
              </a:rPr>
              <a:t>Semantik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r>
              <a:rPr lang="en-US" altLang="id-ID" dirty="0">
                <a:solidFill>
                  <a:srgbClr val="0070C0"/>
                </a:solidFill>
              </a:rPr>
              <a:t>          </a:t>
            </a:r>
            <a:r>
              <a:rPr lang="id-ID" altLang="x-none" dirty="0">
                <a:solidFill>
                  <a:srgbClr val="0070C0"/>
                </a:solidFill>
              </a:rPr>
              <a:t>Objek </a:t>
            </a:r>
            <a:r>
              <a:rPr lang="en-US" altLang="id-ID" dirty="0">
                <a:solidFill>
                  <a:srgbClr val="0070C0"/>
                </a:solidFill>
              </a:rPr>
              <a:t>K</a:t>
            </a:r>
            <a:r>
              <a:rPr lang="id-ID" altLang="x-none" dirty="0">
                <a:solidFill>
                  <a:srgbClr val="0070C0"/>
                </a:solidFill>
              </a:rPr>
              <a:t>ajian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r>
              <a:rPr lang="id-ID" altLang="x-none" dirty="0"/>
              <a:t>Bahasa </a:t>
            </a:r>
            <a:r>
              <a:rPr lang="id-ID" altLang="x-none" dirty="0">
                <a:latin typeface="Lucida Sans Unicode" panose="020B0602030504020204" pitchFamily="34" charset="0"/>
              </a:rPr>
              <a:t>→ </a:t>
            </a:r>
            <a:r>
              <a:rPr lang="id-ID" altLang="x-none" dirty="0"/>
              <a:t>abstrak  </a:t>
            </a:r>
          </a:p>
          <a:p>
            <a:pPr>
              <a:buNone/>
            </a:pPr>
            <a:r>
              <a:rPr lang="id-ID" altLang="x-none" dirty="0"/>
              <a:t>           </a:t>
            </a:r>
            <a:r>
              <a:rPr lang="id-ID" altLang="x-none" dirty="0">
                <a:solidFill>
                  <a:srgbClr val="FF33CC"/>
                </a:solidFill>
              </a:rPr>
              <a:t>↳</a:t>
            </a:r>
            <a:r>
              <a:rPr lang="id-ID" altLang="x-none" dirty="0"/>
              <a:t> </a:t>
            </a:r>
            <a:r>
              <a:rPr lang="id-ID" altLang="x-none" dirty="0">
                <a:solidFill>
                  <a:srgbClr val="CC3E22"/>
                </a:solidFill>
              </a:rPr>
              <a:t>objek materia</a:t>
            </a:r>
          </a:p>
          <a:p>
            <a:pPr>
              <a:buNone/>
            </a:pPr>
            <a:endParaRPr lang="id-ID" altLang="x-none" dirty="0"/>
          </a:p>
          <a:p>
            <a:r>
              <a:rPr lang="id-ID" altLang="x-none" dirty="0"/>
              <a:t>Aspek tertentu bahasa </a:t>
            </a:r>
            <a:r>
              <a:rPr lang="id-ID" altLang="x-none" dirty="0">
                <a:latin typeface="Lucida Sans Unicode" panose="020B0602030504020204" pitchFamily="34" charset="0"/>
              </a:rPr>
              <a:t>→ </a:t>
            </a:r>
            <a:r>
              <a:rPr lang="id-ID" altLang="x-none" dirty="0"/>
              <a:t>konkret</a:t>
            </a:r>
          </a:p>
          <a:p>
            <a:pPr>
              <a:buNone/>
            </a:pPr>
            <a:r>
              <a:rPr lang="id-ID" altLang="x-none" dirty="0"/>
              <a:t>           </a:t>
            </a:r>
            <a:r>
              <a:rPr lang="id-ID" altLang="x-none" dirty="0">
                <a:solidFill>
                  <a:srgbClr val="FF33CC"/>
                </a:solidFill>
              </a:rPr>
              <a:t>↳</a:t>
            </a:r>
            <a:r>
              <a:rPr lang="id-ID" altLang="x-none" dirty="0"/>
              <a:t> </a:t>
            </a:r>
            <a:r>
              <a:rPr lang="id-ID" altLang="x-none" dirty="0">
                <a:solidFill>
                  <a:srgbClr val="CC3E22"/>
                </a:solidFill>
              </a:rPr>
              <a:t>objek forma</a:t>
            </a:r>
          </a:p>
          <a:p>
            <a:pPr>
              <a:buNone/>
            </a:pPr>
            <a:endParaRPr lang="id-ID" altLang="x-non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066800" y="530225"/>
            <a:ext cx="7772400" cy="1554163"/>
          </a:xfrm>
          <a:ln/>
        </p:spPr>
        <p:txBody>
          <a:bodyPr anchor="b"/>
          <a:lstStyle/>
          <a:p>
            <a:pPr algn="ctr"/>
            <a:br>
              <a:rPr lang="en-US" altLang="x-none" sz="24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br>
              <a:rPr lang="en-US" altLang="x-none" sz="24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br>
              <a:rPr lang="en-US" altLang="x-none" sz="24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br>
              <a:rPr lang="en-US" altLang="x-none" sz="24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br>
              <a:rPr lang="en-US" altLang="x-none" sz="24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altLang="x-none" sz="3200" b="1" dirty="0">
                <a:solidFill>
                  <a:schemeClr val="tx1"/>
                </a:solidFill>
                <a:latin typeface="Arial" panose="020B0604020202020204" pitchFamily="34" charset="0"/>
              </a:rPr>
              <a:t>METODE PENELITIAN (LAPANGAN) </a:t>
            </a:r>
            <a:br>
              <a:rPr lang="en-US" altLang="x-none" sz="32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x-none" sz="3200" b="1" dirty="0">
                <a:solidFill>
                  <a:schemeClr val="tx1"/>
                </a:solidFill>
                <a:latin typeface="Arial" panose="020B0604020202020204" pitchFamily="34" charset="0"/>
              </a:rPr>
              <a:t>LINGUISTIK KEBUDAYAAN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27288"/>
            <a:ext cx="7772400" cy="3789363"/>
          </a:xfr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Tahap Persiapan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Tahap Pelaksanaan</a:t>
            </a: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54100"/>
            <a:ext cx="7772400" cy="5162550"/>
          </a:xfrm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Data merupakan bahan pokok dalam</a:t>
            </a: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 </a:t>
            </a: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sebuah penelitian </a:t>
            </a:r>
            <a:endParaRPr kumimoji="0" lang="en-US" altLang="x-none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(Sudaryanto menyebutnya </a:t>
            </a: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“</a:t>
            </a: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bahan jadi penelitian</a:t>
            </a: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”</a:t>
            </a: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)</a:t>
            </a:r>
            <a:endParaRPr kumimoji="0" lang="en-US" altLang="x-none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ea"/>
              </a:rPr>
              <a:t>↓</a:t>
            </a:r>
            <a:endParaRPr kumimoji="0" lang="en-US" altLang="x-none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Data tidak akan ada kalau tidak dilakukan usaha untuk memerolehnya 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89025"/>
            <a:ext cx="7772400" cy="5127625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Oleh karena begitu pentingnya data, perlu diperhatikan bagaimana cara untuk mendapatkannya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Kualitas hasil penelitian salah satunya tergantung pada cara pemerolehan datanya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992188"/>
          </a:xfrm>
        </p:spPr>
        <p:txBody>
          <a:bodyPr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Cara untuk Mendapatkan Data</a:t>
            </a:r>
            <a:endParaRPr kumimoji="0" lang="en-US" sz="3600" b="0" i="0" u="none" strike="noStrike" kern="0" cap="none" spc="0" normalizeH="0" baseline="0" noProof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ea"/>
              </a:rPr>
              <a:t>↓</a:t>
            </a:r>
            <a:endParaRPr kumimoji="0" lang="en-US" altLang="x-none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Metode</a:t>
            </a:r>
            <a:endParaRPr kumimoji="0" lang="en-US" altLang="x-none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ea"/>
              </a:rPr>
              <a:t>↓</a:t>
            </a:r>
            <a:endParaRPr kumimoji="0" lang="en-US" altLang="x-none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Teknik</a:t>
            </a: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77913"/>
            <a:ext cx="7772400" cy="5138738"/>
          </a:xfrm>
        </p:spPr>
        <p:txBody>
          <a:bodyPr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S</a:t>
            </a: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umber </a:t>
            </a: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D</a:t>
            </a: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ata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ea"/>
              </a:rPr>
              <a:t>↓</a:t>
            </a:r>
            <a:endParaRPr kumimoji="0" sz="3200" b="0" i="0" u="none" strike="noStrike" kern="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1. sumber substansional data</a:t>
            </a: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2. </a:t>
            </a: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sumber lokasional data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ea"/>
              </a:rPr>
              <a:t>↓</a:t>
            </a:r>
            <a:endParaRPr kumimoji="0" sz="3200" b="0" i="0" u="none" strike="noStrike" kern="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tempat/lokasi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003300"/>
          </a:xfrm>
        </p:spPr>
        <p:txBody>
          <a:bodyPr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LAPANGAN</a:t>
            </a:r>
            <a:endParaRPr kumimoji="0" lang="en-US" sz="4400" b="0" i="0" u="none" strike="noStrike" kern="0" cap="none" spc="0" normalizeH="0" baseline="0" noProof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78038"/>
            <a:ext cx="7772400" cy="4114800"/>
          </a:xfrm>
        </p:spPr>
        <p:txBody>
          <a:bodyPr/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merupakan salah satu wadah atau tempat 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data berada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1" i="0" u="none" strike="noStrike" kern="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ea"/>
              </a:rPr>
              <a:t>↓</a:t>
            </a:r>
            <a:endParaRPr kumimoji="0" sz="3200" b="1" i="0" u="none" strike="noStrike" kern="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1. Penetapan daerah penelitian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2. Perancangan isnstrumen  atau daftar pertanyaan</a:t>
            </a:r>
            <a:endParaRPr kumimoji="0" sz="32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sz="32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3. Pemilihan informan</a:t>
            </a:r>
            <a:endParaRPr kumimoji="0" 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Placeholder 2"/>
          <p:cNvSpPr>
            <a:spLocks noGrp="1"/>
          </p:cNvSpPr>
          <p:nvPr>
            <p:ph type="body" sz="half" idx="1"/>
          </p:nvPr>
        </p:nvSpPr>
        <p:spPr>
          <a:xfrm>
            <a:off x="555625" y="1158875"/>
            <a:ext cx="7942263" cy="5232400"/>
          </a:xfrm>
          <a:ln/>
        </p:spPr>
        <p:txBody>
          <a:bodyPr anchor="t"/>
          <a:lstStyle/>
          <a:p>
            <a:pPr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/>
              <a:t>Pola pikir dan perilaku budaya: tidak terlepas dari bahasa (seperti: ragam/langgam, diksi, tekanan) yang digunakan oleh seseorang atau sekelompok orang.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838200"/>
            <a:ext cx="8320088" cy="1143000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Penetapan Daerah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13"/>
            <a:ext cx="8686800" cy="41259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Cara penentuan daerah penelitian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1) Keadaan geografis daerah penelitian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2) Keadaan kependudukan daerah penelitian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3) Tinjauan sejarah daerah penelitian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4) Keadaan kebahasaan daerah penelitian</a:t>
            </a:r>
          </a:p>
          <a:p>
            <a:pPr marL="901700" marR="0" lvl="0" indent="-901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901700" marR="0" lvl="0" indent="-901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B. Lokasi tanya jawab/pengamatan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77813"/>
            <a:ext cx="8715375" cy="2185988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Keadaan Geografis </a:t>
            </a:r>
            <a:br>
              <a:rPr kumimoji="0" lang="id-ID" sz="4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Daerah Penelitia</a:t>
            </a:r>
            <a:r>
              <a:rPr kumimoji="0" lang="id-ID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6313"/>
            <a:ext cx="8229600" cy="42687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Perlu diperhatikan untuk menyusun daftar pertanyaan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Keadaan alam membentuk dan mempengaruhi kegiatan dan kebiasaan penduduk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Hal itu berhubungan dengan kosakata, istilah, atau bahasa yang digunakan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265363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Keadaan Kependudukan Daerah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350" y="2693988"/>
            <a:ext cx="5632450" cy="34369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Masalah etnik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Budaya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Agama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Sosial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25" y="973138"/>
            <a:ext cx="8229600" cy="52641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Daftar pertanyaan untuk masyarakat Minang berbeda dengan masyarakat Sunda dan masyarakat lainnya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Pertanyaan yang mengandung konsep budaya tidak akan dipahami oleh informan yang berbeda budaya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Agama yang dianut penduduk daerah penelitian perlu pula diketahui oleh peneliti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Apabila sebagian besar beragama Islam, daftar pertanyaan bisa menyangkut sekitar agama dan kebiasaan pemeluk agama tersebut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329488" cy="1095375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Tinjauan Sejarah </a:t>
            </a:r>
            <a:b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Daerah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1850"/>
            <a:ext cx="7772400" cy="47767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Pemunculan suatu kata erat kaitannya dengan sejarah pada waktu kata itu muncul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 dapat mengecek bahasa apa saja yang ikut mempengaruhi isolek daerah penelitian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Temuan penelitian di bidang sejarah akan memberi informasi tentang kedatangan sekelompok masyarakat ke suatu tempat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272338" cy="1143000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Keadaan Kebahasaan </a:t>
            </a:r>
            <a:br>
              <a:rPr kumimoji="0" lang="id-ID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Daerah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6313"/>
            <a:ext cx="7620000" cy="42799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Perlu diperhatikan untuk melihat kekhususan/kekhasan isolek setempat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Pertimbangan ini akan menuntun peneliti dalam menyusun daftar pertanyaan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887413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Lokasi Tanya Jawab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63" y="1600200"/>
            <a:ext cx="8096250" cy="4530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 rumah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 lapangan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 ladang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 kantor desa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 balai adat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Lokasi tidak termasuk penghambat dalam penelitian.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Suasana penelitianlah yang sangat menentukan kelancaran pemerolehan data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1406525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Observasi ke Lapangan &amp; </a:t>
            </a:r>
            <a:br>
              <a:rPr kumimoji="0" lang="id-ID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Studi Pustaka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" y="2357438"/>
            <a:ext cx="8869363" cy="37734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sz="2800" b="1" i="0" u="none" strike="noStrike" kern="0" cap="none" spc="0" normalizeH="0" baseline="0" noProof="1">
                <a:solidFill>
                  <a:schemeClr val="tx1"/>
                </a:solidFill>
                <a:effectLst/>
                <a:latin typeface="+mj-lt"/>
                <a:ea typeface="+mn-ea"/>
                <a:cs typeface="+mj-lt"/>
              </a:rPr>
              <a:t>untuk </a:t>
            </a:r>
            <a:r>
              <a:rPr kumimoji="0" sz="2800" b="1" i="0" u="none" strike="noStrike" kern="0" cap="none" spc="0" normalizeH="0" baseline="0" noProof="1">
                <a:solidFill>
                  <a:schemeClr val="tx1"/>
                </a:solidFill>
                <a:effectLst/>
                <a:latin typeface="+mj-lt"/>
                <a:ea typeface="+mn-ea"/>
                <a:cs typeface="+mj-lt"/>
              </a:rPr>
              <a:t>memperoleh </a:t>
            </a:r>
            <a:r>
              <a:rPr kumimoji="0" lang="en-US" sz="2800" b="1" i="0" u="none" strike="noStrike" kern="0" cap="none" spc="0" normalizeH="0" baseline="0" noProof="1">
                <a:solidFill>
                  <a:schemeClr val="tx1"/>
                </a:solidFill>
                <a:effectLst/>
                <a:latin typeface="+mj-lt"/>
                <a:ea typeface="+mn-ea"/>
                <a:cs typeface="+mj-lt"/>
              </a:rPr>
              <a:t>informasi 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sz="2800" b="1" i="0" u="none" strike="noStrike" kern="0" cap="none" spc="0" normalizeH="0" baseline="0" noProof="1">
                <a:solidFill>
                  <a:schemeClr val="tx1"/>
                </a:solidFill>
                <a:effectLst/>
                <a:latin typeface="+mj-lt"/>
                <a:ea typeface="+mn-ea"/>
                <a:cs typeface="+mj-lt"/>
              </a:rPr>
              <a:t>tentang keadaan alam, 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sz="2800" b="1" i="0" u="none" strike="noStrike" kern="0" cap="none" spc="0" normalizeH="0" baseline="0" noProof="1">
                <a:solidFill>
                  <a:schemeClr val="tx1"/>
                </a:solidFill>
                <a:effectLst/>
                <a:latin typeface="+mj-lt"/>
                <a:ea typeface="+mn-ea"/>
                <a:cs typeface="+mj-lt"/>
              </a:rPr>
              <a:t>kependudukan, dan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sz="2800" b="1" i="0" u="none" strike="noStrike" kern="0" cap="none" spc="0" normalizeH="0" baseline="0" noProof="1">
                <a:solidFill>
                  <a:schemeClr val="tx1"/>
                </a:solidFill>
                <a:effectLst/>
                <a:latin typeface="+mj-lt"/>
                <a:ea typeface="+mn-ea"/>
                <a:cs typeface="+mj-lt"/>
              </a:rPr>
              <a:t>situasi kebahasaan daerah penelitian</a:t>
            </a:r>
            <a:endParaRPr kumimoji="0" sz="2800" b="1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n-ea"/>
              <a:cs typeface="+mj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132638" cy="1143000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Daftar Pertanyaan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Disiapkan sebelum ke lapangan </a:t>
            </a:r>
            <a:r>
              <a:rPr kumimoji="0" lang="en-US" alt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(bisa dikebangkan di lapangan)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Diibaratkan sebagai jala untuk menjaring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Isi Daftar Pertanyaan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50" y="2135188"/>
            <a:ext cx="7321550" cy="39957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Pertanyaan tentang daerah penelitian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Pertanyaan tentang informan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Petanyaan untuk menjaring data bahasa sesuai dengan objek penelitian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  <a:ln/>
        </p:spPr>
        <p:txBody>
          <a:bodyPr vert="horz" wrap="square" lIns="91440" tIns="45720" rIns="91440" bIns="45720" anchor="t"/>
          <a:lstStyle/>
          <a:p>
            <a:pPr algn="ctr" eaLnBrk="1" hangingPunct="1">
              <a:lnSpc>
                <a:spcPct val="90000"/>
              </a:lnSpc>
              <a:buNone/>
            </a:pPr>
            <a:endParaRPr lang="en-US" altLang="zh-CN" b="1" dirty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BAHASA → masalah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zh-CN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</a:rPr>
              <a:t>1.  Masalah pengertian bahasa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  a. Pendapat umum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  b. Pandangan linguistik</a:t>
            </a:r>
            <a:endParaRPr lang="en-US" altLang="zh-C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Tahap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Pelaksanaan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46418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Mengurus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izin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Mendatangi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daerah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kriteria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ditetapkan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Menetapkan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lokasi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tempat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tanya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jawab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penyimakan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Melaksanakan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penjaringan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data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787400"/>
            <a:ext cx="8445500" cy="803275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Pengumpulan Data Langsung </a:t>
            </a:r>
            <a:br>
              <a:rPr kumimoji="0" lang="id-ID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 Lapangan</a:t>
            </a: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2008188"/>
            <a:ext cx="4038600" cy="43672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eneliti berada langsung di lapangan untuk mengumpulkan data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 sendirilah yang mengajukan pertanyaan kepada informan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 mencatat langsung jawaban yang diberikan dan merekamnya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7107" name="Object 10"/>
          <p:cNvGraphicFramePr>
            <a:graphicFrameLocks noGrp="1"/>
          </p:cNvGraphicFramePr>
          <p:nvPr>
            <p:ph type="clipArt" sz="half" idx="1"/>
          </p:nvPr>
        </p:nvGraphicFramePr>
        <p:xfrm>
          <a:off x="563563" y="1844675"/>
          <a:ext cx="273685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3025775" imgH="3253105" progId="">
                  <p:embed/>
                </p:oleObj>
              </mc:Choice>
              <mc:Fallback>
                <p:oleObj r:id="rId4" imgW="3025775" imgH="3253105" progId="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563" y="1844675"/>
                        <a:ext cx="2736850" cy="35290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KELEBIHANNYA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Kesahihan data terjamin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Peneliti secara langsung merasakan keadaan geografis, budaya, dan situasi kebahasaan masyarakat yang bersangkutan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61988"/>
            <a:ext cx="8229600" cy="966788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 Pengumpulan Data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557338"/>
            <a:ext cx="4175125" cy="47164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1. </a:t>
            </a:r>
            <a:r>
              <a:rPr kumimoji="0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Metode simak</a:t>
            </a: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40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↓</a:t>
            </a: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Teknik sadap 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40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↓</a:t>
            </a: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Teknik SLC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Teknik SBLC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                  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      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        Teknik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        Teknik                 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59300" y="1557338"/>
            <a:ext cx="4260850" cy="51625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2.  Metode cakap</a:t>
            </a:r>
          </a:p>
          <a:p>
            <a:pPr marL="457200" marR="0" indent="-4572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40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↓</a:t>
            </a: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Teknik pancing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(daftar pertanyaan/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instrumen penelitian)   </a:t>
            </a:r>
          </a:p>
          <a:p>
            <a:pPr marL="457200" marR="0" indent="-4572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40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↓</a:t>
            </a: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Teknik CS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endParaRPr kumimoji="0" lang="en-US" altLang="x-none" sz="2400" b="0" i="0" u="none" strike="noStrike" kern="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rekam/</a:t>
            </a:r>
          </a:p>
          <a:p>
            <a:pPr marL="457200" marR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x-none" sz="2400" b="0" i="0" u="none" strike="noStrike" kern="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catat</a:t>
            </a:r>
          </a:p>
        </p:txBody>
      </p:sp>
      <p:sp>
        <p:nvSpPr>
          <p:cNvPr id="51204" name="Line 7"/>
          <p:cNvSpPr/>
          <p:nvPr/>
        </p:nvSpPr>
        <p:spPr>
          <a:xfrm flipH="1">
            <a:off x="4356100" y="1844675"/>
            <a:ext cx="1871663" cy="360363"/>
          </a:xfrm>
          <a:prstGeom prst="line">
            <a:avLst/>
          </a:prstGeom>
          <a:ln w="9525">
            <a:noFill/>
          </a:ln>
        </p:spPr>
      </p:sp>
      <p:sp>
        <p:nvSpPr>
          <p:cNvPr id="51205" name="Line 9"/>
          <p:cNvSpPr/>
          <p:nvPr/>
        </p:nvSpPr>
        <p:spPr>
          <a:xfrm>
            <a:off x="4427538" y="1196975"/>
            <a:ext cx="0" cy="0"/>
          </a:xfrm>
          <a:prstGeom prst="line">
            <a:avLst/>
          </a:prstGeom>
          <a:ln w="9525">
            <a:noFill/>
          </a:ln>
        </p:spPr>
      </p:sp>
      <p:sp>
        <p:nvSpPr>
          <p:cNvPr id="51206" name="Line 11"/>
          <p:cNvSpPr/>
          <p:nvPr/>
        </p:nvSpPr>
        <p:spPr>
          <a:xfrm flipH="1">
            <a:off x="2987675" y="1412875"/>
            <a:ext cx="1439863" cy="431800"/>
          </a:xfrm>
          <a:prstGeom prst="line">
            <a:avLst/>
          </a:prstGeom>
          <a:ln w="9525">
            <a:noFill/>
          </a:ln>
        </p:spPr>
      </p:sp>
      <p:sp>
        <p:nvSpPr>
          <p:cNvPr id="51207" name="Line 12"/>
          <p:cNvSpPr/>
          <p:nvPr/>
        </p:nvSpPr>
        <p:spPr>
          <a:xfrm flipH="1">
            <a:off x="2484438" y="1196975"/>
            <a:ext cx="1800225" cy="1008063"/>
          </a:xfrm>
          <a:prstGeom prst="line">
            <a:avLst/>
          </a:prstGeom>
          <a:ln w="9525">
            <a:noFill/>
          </a:ln>
        </p:spPr>
      </p:sp>
      <p:sp>
        <p:nvSpPr>
          <p:cNvPr id="51208" name="Line 13"/>
          <p:cNvSpPr/>
          <p:nvPr/>
        </p:nvSpPr>
        <p:spPr>
          <a:xfrm>
            <a:off x="2627313" y="2781300"/>
            <a:ext cx="0" cy="360363"/>
          </a:xfrm>
          <a:prstGeom prst="line">
            <a:avLst/>
          </a:prstGeom>
          <a:ln w="9525">
            <a:noFill/>
          </a:ln>
        </p:spPr>
      </p:sp>
      <p:sp>
        <p:nvSpPr>
          <p:cNvPr id="51209" name="AutoShape 14"/>
          <p:cNvSpPr/>
          <p:nvPr/>
        </p:nvSpPr>
        <p:spPr>
          <a:xfrm rot="5400000">
            <a:off x="1800225" y="5265738"/>
            <a:ext cx="865188" cy="649287"/>
          </a:xfrm>
          <a:custGeom>
            <a:avLst/>
            <a:gdLst/>
            <a:ahLst/>
            <a:cxnLst>
              <a:cxn ang="17694720">
                <a:pos x="2147483647" y="0"/>
              </a:cxn>
              <a:cxn ang="11796480">
                <a:pos x="2147483647" y="2147483647"/>
              </a:cxn>
              <a:cxn ang="11796480">
                <a:pos x="0" y="2147483647"/>
              </a:cxn>
              <a:cxn ang="589824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8C4400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AutoShape 15"/>
          <p:cNvSpPr/>
          <p:nvPr/>
        </p:nvSpPr>
        <p:spPr>
          <a:xfrm rot="5400000" flipV="1">
            <a:off x="5903913" y="5265738"/>
            <a:ext cx="865187" cy="649287"/>
          </a:xfrm>
          <a:custGeom>
            <a:avLst/>
            <a:gdLst/>
            <a:ahLst/>
            <a:cxnLst>
              <a:cxn ang="17694720">
                <a:pos x="2147483647" y="0"/>
              </a:cxn>
              <a:cxn ang="11796480">
                <a:pos x="2147483647" y="2147483647"/>
              </a:cxn>
              <a:cxn ang="11796480">
                <a:pos x="0" y="2147483647"/>
              </a:cxn>
              <a:cxn ang="589824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8C4400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1688"/>
            <a:ext cx="8229600" cy="755650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id-ID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eknik </a:t>
            </a: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id-ID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akap </a:t>
            </a: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id-ID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emuka</a:t>
            </a:r>
            <a:endParaRPr kumimoji="0" lang="en-US" sz="40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81175"/>
            <a:ext cx="8229600" cy="42513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Pada dasarnya, teknik ini sama dengan teknik wawancara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Instrumen yang akan ditanyakan itu sudah disiapkan </a:t>
            </a:r>
            <a:r>
              <a:rPr kumimoji="0" lang="en-US" alt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 dapat dikembangkan di lapangan.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eknik ini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dilaksanakan dengan cara </a:t>
            </a:r>
            <a:r>
              <a:rPr kumimoji="0" lang="id-ID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tanya jawab antara informan dan peneliti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 </a:t>
            </a: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id-ID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ekam</a:t>
            </a:r>
            <a:endParaRPr kumimoji="0" lang="en-US" altLang="id-ID" sz="44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 ini digunakan untuk melengkapi teknik lain, seperti yang telah diuraikan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sebelumnya.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Perekaman dilakukan pada waktu si peneliti mewawancarai informan. 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Sebelum rekaman dimulai, hendaknya peneliti memperkenalkan alat tersebut kepada informan. 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Kegunaan rekaman juga perlu dijelaskan agar informan tidak gugup menjawab pertanyaan karena kehadiran alat tersebut. 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4875"/>
            <a:ext cx="7972425" cy="887413"/>
          </a:xfrm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REKAMAN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93875"/>
            <a:ext cx="8229600" cy="45878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Rekaman itu dapat diputar kembali apabila muncul keraguan dalam transkripsi data. 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Rekaman sangat berarti bagi si peneliti yang jarak tempat tinggalnya berjauhan dengan lokasi penelitian. Dengan adanya rekaman, pengecekan data tidak perlu dilakukan di lapangan. 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Untuk kembali ke lapangan, diperlukan biaya tambahan. 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Oleh karena itu, persiapan rekaman perlu diperhatikan betul.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Pengecekan itu perlu dilaksanakan agar tidak terjadi kesalahan dalam analisis data.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 </a:t>
            </a: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id-ID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atat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 ini dilaksanakan bersamaan dengan teknik rekam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Jawaban informan dicatat langsung pada bagian yang sudah disediakan di sebelah pertanyaan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kumimoji="0" lang="id-ID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Catatan ini sangat penting 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(merupakan bahan utama) untuk proses selanjutnya, yaitu </a:t>
            </a:r>
            <a:r>
              <a:rPr kumimoji="0" lang="id-ID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analisis data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9963" y="803275"/>
            <a:ext cx="7540625" cy="55086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Pendekatan L</a:t>
            </a: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inguistik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Kebudayaan: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Pendekatan struktural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analisis pemakaian bahasa dalam dimensi budaya mencakup: bentuk, fungsi, makna, dan nilai.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Pendekatan semiotik: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 tentang tanda dan makna komunikasi melalui tanda-tanda.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c.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Pendekatan etik vs emik: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menganut prinsip bahwa yang paling mengetahui budaya suatu kelompok etnik adalah kelompok etnik itu sendiri.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d.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Pendekatan etnografi dan wacana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pemakaian bahasa dalam konteks. Berdasarkan pendekatan etnografi, pemakaian bahasa dipandang sebagai bagian dari ekspresi budaya. Konteks dimaksud adalah konteks linguistik dan konteks nonlinguistik (termasuk di dalamnya konteks sosial dan budaya).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WordArt 2"/>
          <p:cNvSpPr>
            <a:spLocks noTextEdit="1"/>
          </p:cNvSpPr>
          <p:nvPr/>
        </p:nvSpPr>
        <p:spPr>
          <a:xfrm>
            <a:off x="971550" y="1484313"/>
            <a:ext cx="7345363" cy="30956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>
                <a:solidFill>
                  <a:schemeClr val="accent1">
                    <a:alpha val="87056"/>
                  </a:schemeClr>
                </a:solidFill>
                <a:latin typeface="Comic Sans MS" panose="030F0702030302020204" charset="0"/>
                <a:ea typeface="Comic Sans MS" panose="030F0702030302020204" charset="0"/>
              </a:rPr>
              <a:t>SEKIAN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486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id-ID" sz="3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 </a:t>
            </a: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Masalah yang berhubungan dengan pemakai bahasa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a. Manusia dalam hidup bermasyarakat terikat oleh kebangsaan, ras, agama, kebudayaan tertentu. 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b. Manusia sebagai pribadi terikat pula oleh keadaan jasmani dan rahohani.</a:t>
            </a:r>
          </a:p>
          <a:p>
            <a:pPr marL="514350" marR="0" lvl="0" indent="-5143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32766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T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F8A3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e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r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DAC0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i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m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a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 K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F8A3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a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s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DAC0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i</a:t>
            </a:r>
            <a:r>
              <a:rPr kumimoji="0" lang="id-ID" sz="9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lackadder ITC" panose="04020505051007020D02" pitchFamily="82" charset="0"/>
                <a:ea typeface="+mj-ea"/>
                <a:cs typeface="Tahoma" panose="020B0604030504040204" pitchFamily="34" charset="0"/>
              </a:rPr>
              <a:t>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6926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Masalah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yang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berhubungan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dengan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suasana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pemakaian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bahasa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901700" marR="0" lvl="0" indent="-901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a. Dari yang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sangat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biasa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s.d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yang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sangat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luar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biasa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aneh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901700" marR="0" lvl="0" indent="-901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b.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Percakapan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dalam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keluarga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tetangga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jual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rapat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diskusi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ilmiah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khotbah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lawak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drama,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dsb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772400" cy="4921250"/>
          </a:xfrm>
          <a:ln/>
        </p:spPr>
        <p:txBody>
          <a:bodyPr vert="horz" wrap="square" lIns="91440" tIns="45720" rIns="91440" bIns="45720" anchor="t"/>
          <a:lstStyle/>
          <a:p>
            <a:pPr marL="444500" indent="-444500">
              <a:buNone/>
            </a:pP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4. Masalah yang berhubungan dengan alat yang digunakan untuk membentuk bahasa</a:t>
            </a:r>
          </a:p>
          <a:p>
            <a:pPr marL="444500" indent="-444500"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</a:rPr>
              <a:t>a. Bahasa yang diucapkan →menggunakan mulut → bahasa lisan. </a:t>
            </a:r>
          </a:p>
          <a:p>
            <a:pPr marL="444500" indent="-44450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b. Bahasa yang dituliskan → bahasa tulis.</a:t>
            </a:r>
          </a:p>
          <a:p>
            <a:pPr marL="444500" indent="-44450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c. Bahasa yang menggunakan gerak gerik anggota tubuh tertentu (mimik) → bahasa sikap.</a:t>
            </a:r>
          </a:p>
          <a:p>
            <a:pPr marL="444500" indent="-44450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d. Bahasa yang menggunakan benda-benda tertentu, seperti bendera, asap, lampu, genderang → bahasa isyarat. </a:t>
            </a:r>
          </a:p>
          <a:p>
            <a:pPr marL="444500" indent="-44450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algn="ctr"/>
            <a:r>
              <a:rPr lang="en-US" altLang="zh-CN" dirty="0">
                <a:solidFill>
                  <a:srgbClr val="0070C0"/>
                </a:solidFill>
              </a:rPr>
              <a:t>Objek Linguistik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r>
              <a:rPr lang="en-US" altLang="zh-CN" dirty="0">
                <a:latin typeface="Times New Roman" panose="02020603050405020304" pitchFamily="18" charset="0"/>
              </a:rPr>
              <a:t>Bahasa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Bahasa manusia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Bahasa manusia yang normal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Yang dipakai secara wajar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Menggunakan mulut/alat ucap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Berupa deretan bunyi, kata, dan sejenisnya (jelas identitas lingualnya)</a:t>
            </a:r>
            <a:endParaRPr lang="en-US" altLang="zh-C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endSnd/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pPr algn="ctr"/>
            <a:r>
              <a:rPr lang="en-US" altLang="zh-CN" sz="3600" b="1"/>
              <a:t>Variasi Istilah </a:t>
            </a:r>
            <a:br>
              <a:rPr lang="en-US" altLang="zh-CN" sz="3600" b="1"/>
            </a:br>
            <a:r>
              <a:rPr lang="en-US" altLang="zh-CN" sz="3600" b="1"/>
              <a:t>untuk Linguistik Kebudayaan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774700" y="2219325"/>
            <a:ext cx="8064500" cy="3997325"/>
          </a:xfrm>
          <a:ln/>
        </p:spPr>
        <p:txBody>
          <a:bodyPr anchor="t"/>
          <a:lstStyle/>
          <a:p>
            <a:r>
              <a:rPr lang="en-US" altLang="zh-CN"/>
              <a:t>Foley (1997): linguistik antropologi’ </a:t>
            </a:r>
          </a:p>
          <a:p>
            <a:r>
              <a:rPr lang="en-US" altLang="zh-CN"/>
              <a:t>Duranti (1997): linguistik antropologi = antropologi linguistik </a:t>
            </a:r>
            <a:endParaRPr lang="en-US" altLang="zh-CN" i="1"/>
          </a:p>
          <a:p>
            <a:r>
              <a:rPr lang="en-US" altLang="zh-CN"/>
              <a:t>Eropa: etnolinguistik</a:t>
            </a:r>
          </a:p>
          <a:p>
            <a:r>
              <a:rPr lang="en-US" altLang="zh-CN"/>
              <a:t>Amerika: antropologi linguistik</a:t>
            </a:r>
          </a:p>
          <a:p>
            <a:r>
              <a:rPr lang="en-US" altLang="zh-CN"/>
              <a:t>Alisjahbana: linguistik kebudayaan</a:t>
            </a:r>
          </a:p>
          <a:p>
            <a:r>
              <a:rPr lang="en-US" altLang="zh-CN"/>
              <a:t>Bagus: linguistik kebudayaan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1541</Words>
  <Application>Microsoft Macintosh PowerPoint</Application>
  <PresentationFormat>On-screen Show (4:3)</PresentationFormat>
  <Paragraphs>248</Paragraphs>
  <Slides>50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Blackadder ITC</vt:lpstr>
      <vt:lpstr>Calibri</vt:lpstr>
      <vt:lpstr>Comic Sans MS</vt:lpstr>
      <vt:lpstr>Lucida Sans Unicode</vt:lpstr>
      <vt:lpstr>Times New Roman</vt:lpstr>
      <vt:lpstr>Verdana</vt:lpstr>
      <vt:lpstr>Wingdings</vt:lpstr>
      <vt:lpstr>Nature</vt:lpstr>
      <vt:lpstr> </vt:lpstr>
      <vt:lpstr>LINGUISTIK KEBUDAYAAN 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Objek Linguistik</vt:lpstr>
      <vt:lpstr>Variasi Istilah  untuk Linguistik Kebudayaan</vt:lpstr>
      <vt:lpstr>Linguistik Antropologi</vt:lpstr>
      <vt:lpstr>PowerPoint Presentation</vt:lpstr>
      <vt:lpstr>PowerPoint Presentation</vt:lpstr>
      <vt:lpstr>Contoh </vt:lpstr>
      <vt:lpstr>PowerPoint Presentation</vt:lpstr>
      <vt:lpstr>Contoh: 'Tempat Memasak'</vt:lpstr>
      <vt:lpstr>PowerPoint Presentation</vt:lpstr>
      <vt:lpstr>Istilah Khusus  dalam Bahasa Minangkabau</vt:lpstr>
      <vt:lpstr>PowerPoint Presentation</vt:lpstr>
      <vt:lpstr>PowerPoint Presentation</vt:lpstr>
      <vt:lpstr>PowerPoint Presentation</vt:lpstr>
      <vt:lpstr>Contoh:</vt:lpstr>
      <vt:lpstr>PowerPoint Presentation</vt:lpstr>
      <vt:lpstr>          Objek Kajian </vt:lpstr>
      <vt:lpstr>     METODE PENELITIAN (LAPANGAN)  LINGUISTIK KEBUDAYAAN</vt:lpstr>
      <vt:lpstr>PowerPoint Presentation</vt:lpstr>
      <vt:lpstr>PowerPoint Presentation</vt:lpstr>
      <vt:lpstr>Cara untuk Mendapatkan Data</vt:lpstr>
      <vt:lpstr>PowerPoint Presentation</vt:lpstr>
      <vt:lpstr>LAPANGAN</vt:lpstr>
      <vt:lpstr>Penetapan Daerah Penelitian</vt:lpstr>
      <vt:lpstr>Keadaan Geografis  Daerah Penelitian</vt:lpstr>
      <vt:lpstr>Keadaan Kependudukan Daerah Penelitian</vt:lpstr>
      <vt:lpstr>PowerPoint Presentation</vt:lpstr>
      <vt:lpstr>Tinjauan Sejarah  Daerah Penelitian</vt:lpstr>
      <vt:lpstr>Keadaan Kebahasaan  Daerah Penelitian</vt:lpstr>
      <vt:lpstr>Lokasi Tanya Jawab</vt:lpstr>
      <vt:lpstr>Observasi ke Lapangan &amp;  Studi Pustaka</vt:lpstr>
      <vt:lpstr>Daftar Pertanyaan</vt:lpstr>
      <vt:lpstr>Isi Daftar Pertanyaan</vt:lpstr>
      <vt:lpstr>Tahap Pelaksanaan</vt:lpstr>
      <vt:lpstr>Pengumpulan Data Langsung  ke Lapangan </vt:lpstr>
      <vt:lpstr>KELEBIHANNYA</vt:lpstr>
      <vt:lpstr>Metode Pengumpulan Data</vt:lpstr>
      <vt:lpstr>Teknik Cakap Semuka</vt:lpstr>
      <vt:lpstr>Teknik Rekam</vt:lpstr>
      <vt:lpstr>REKAMAN</vt:lpstr>
      <vt:lpstr>Teknik Catat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 Academic Writing: Peningkatan Penggunaan Bahasa Ilmiah (PPBI) Universitas Andalas  MEMBUAT KUTIPAN, RUJUKAN, SINTESIS, DAN DAFTAR PUSTAKA  </dc:title>
  <dc:creator>Albar</dc:creator>
  <cp:lastModifiedBy>januar prasetiya</cp:lastModifiedBy>
  <cp:revision>296</cp:revision>
  <dcterms:created xsi:type="dcterms:W3CDTF">2004-09-23T08:06:07Z</dcterms:created>
  <dcterms:modified xsi:type="dcterms:W3CDTF">2019-11-05T18:19:07Z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