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/>
  <p:notesSz cx="9144000" cy="6858000"/>
  <p:embeddedFontLst>
    <p:embeddedFont>
      <p:font typeface="RAQRFW+Calibri"/>
      <p:regular r:id="rId65"/>
    </p:embeddedFont>
    <p:embeddedFont>
      <p:font typeface="IIAOEA+Arial-BoldMT"/>
      <p:regular r:id="rId66"/>
    </p:embeddedFont>
    <p:embeddedFont>
      <p:font typeface="VRACIW+CalifornianFB-Bold"/>
      <p:regular r:id="rId67"/>
    </p:embeddedFont>
    <p:embeddedFont>
      <p:font typeface="SNKSDS+ArialMT"/>
      <p:regular r:id="rId68"/>
    </p:embeddedFont>
    <p:embeddedFont>
      <p:font typeface="KKTESE+MS-PGothic,Bold"/>
      <p:regular r:id="rId69"/>
    </p:embeddedFont>
    <p:embeddedFont>
      <p:font typeface="LGAAQA+SegoeUI-LightItalic"/>
      <p:regular r:id="rId70"/>
    </p:embeddedFont>
    <p:embeddedFont>
      <p:font typeface="LKVWOE+BodoniMTCondensed"/>
      <p:regular r:id="rId71"/>
    </p:embeddedFont>
    <p:embeddedFont>
      <p:font typeface="SEKHBF+Wingdings-Regular"/>
      <p:regular r:id="rId72"/>
    </p:embeddedFont>
    <p:embeddedFont>
      <p:font typeface="TBGBNG+Wingdings-Regular,Bold"/>
      <p:regular r:id="rId73"/>
    </p:embeddedFont>
    <p:embeddedFont>
      <p:font typeface="DLFVAW+SegoeUISymbol"/>
      <p:regular r:id="rId74"/>
    </p:embeddedFont>
    <p:embeddedFont>
      <p:font typeface="CERTTC+LucidaHandwriting-Italic,Bold"/>
      <p:regular r:id="rId7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font" Target="fonts/font1.fntdata" /><Relationship Id="rId66" Type="http://schemas.openxmlformats.org/officeDocument/2006/relationships/font" Target="fonts/font2.fntdata" /><Relationship Id="rId67" Type="http://schemas.openxmlformats.org/officeDocument/2006/relationships/font" Target="fonts/font3.fntdata" /><Relationship Id="rId68" Type="http://schemas.openxmlformats.org/officeDocument/2006/relationships/font" Target="fonts/font4.fntdata" /><Relationship Id="rId69" Type="http://schemas.openxmlformats.org/officeDocument/2006/relationships/font" Target="fonts/font5.fntdata" /><Relationship Id="rId7" Type="http://schemas.openxmlformats.org/officeDocument/2006/relationships/slide" Target="slides/slide2.xml" /><Relationship Id="rId70" Type="http://schemas.openxmlformats.org/officeDocument/2006/relationships/font" Target="fonts/font6.fntdata" /><Relationship Id="rId71" Type="http://schemas.openxmlformats.org/officeDocument/2006/relationships/font" Target="fonts/font7.fntdata" /><Relationship Id="rId72" Type="http://schemas.openxmlformats.org/officeDocument/2006/relationships/font" Target="fonts/font8.fntdata" /><Relationship Id="rId73" Type="http://schemas.openxmlformats.org/officeDocument/2006/relationships/font" Target="fonts/font9.fntdata" /><Relationship Id="rId74" Type="http://schemas.openxmlformats.org/officeDocument/2006/relationships/font" Target="fonts/font10.fntdata" /><Relationship Id="rId75" Type="http://schemas.openxmlformats.org/officeDocument/2006/relationships/font" Target="fonts/font11.fntdata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hyperlink" Target="../../Video/Mata%2520Najwa%2520Part%25207%2520-%2520Cerita%2520Baik_%2520D%E2%80%99Tech%2520Engineering,%2520Dari%2520Kampung%2520Taklukkan%2520Dunia.mp4" TargetMode="External" /><Relationship Id="rId4" Type="http://schemas.openxmlformats.org/officeDocument/2006/relationships/hyperlink" Target="https://www.youtube.com/watch?v=9duGfoxXvZw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hyperlink" Target="../Mata%2520Najwa%2520Part%25207%2520-%2520Cerita%2520Baik_%2520D%E2%80%99Tech%2520Engineering,%2520Dari%2520Kampung%2520Taklukkan%2520Dunia.mp4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mailto:budi.santosa@mpgv.uad.ac.id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hyperlink" Target="mikan01.mpg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Relationship Id="rId3" Type="http://schemas.openxmlformats.org/officeDocument/2006/relationships/hyperlink" Target="https://www.google.co.id/url?sa=i&amp;rct=j&amp;q=&amp;esrc=s&amp;source=images&amp;cd=&amp;cad=rja&amp;uact=8&amp;ved=0ahUKEwiUxsjl7L_VAhULT7wKHfoMCGIQjRwIBw&amp;url=https://www.treeserviceclevelandohio.com/tree-trimming&amp;psig=AFQjCNGY_AjDyW0dqO2hs4CqGV8asZVMHA&amp;ust=1502013938888525" TargetMode="Ex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Relationship Id="rId3" Type="http://schemas.openxmlformats.org/officeDocument/2006/relationships/hyperlink" Target="https://www.google.co.id/url?sa=i&amp;rct=j&amp;q=&amp;esrc=s&amp;source=images&amp;cd=&amp;cad=rja&amp;uact=8&amp;ved=0ahUKEwiD9OPygsDVAhVEKY8KHTcUDHIQjRwIBw&amp;url=https://www.colgateprofessional.com/products/type/toothbrushes&amp;psig=AFQjCNGtEfVxMmXwmDsU1aDusJ33TZxxQw&amp;ust=1502020027920026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Relationship Id="rId3" Type="http://schemas.openxmlformats.org/officeDocument/2006/relationships/hyperlink" Target="https://www.google.co.id/url?sa=i&amp;rct=j&amp;q=&amp;esrc=s&amp;source=images&amp;cd=&amp;cad=rja&amp;uact=8&amp;ved=0ahUKEwi54NiajcDVAhVBLY8KHa_jCdcQjRwIBw&amp;url=http://sookhongdds.com/tooth-brushing/&amp;psig=AFQjCNEw0znQ3dyxONi2l5HP3bf5KeJtng&amp;ust=1502022780326679" TargetMode="Externa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0926" y="231959"/>
            <a:ext cx="7000485" cy="633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2060"/>
                </a:solidFill>
                <a:latin typeface="Cambria"/>
                <a:cs typeface="Cambria"/>
              </a:rPr>
              <a:t>INOVASI</a:t>
            </a:r>
            <a:r>
              <a:rPr dirty="0" sz="4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4000" spc="-52" b="1">
                <a:solidFill>
                  <a:srgbClr val="002060"/>
                </a:solidFill>
                <a:latin typeface="Cambria"/>
                <a:cs typeface="Cambria"/>
              </a:rPr>
              <a:t>PENDIDIKAN</a:t>
            </a:r>
            <a:r>
              <a:rPr dirty="0" sz="4000" spc="51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mbria"/>
                <a:cs typeface="Cambria"/>
              </a:rPr>
              <a:t>DI</a:t>
            </a:r>
            <a:r>
              <a:rPr dirty="0" sz="4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mbria"/>
                <a:cs typeface="Cambria"/>
              </a:rPr>
              <a:t>SMK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26385" y="838714"/>
            <a:ext cx="6057940" cy="48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Upaya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meningkatkan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SDM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000" b="1">
                <a:solidFill>
                  <a:srgbClr val="002060"/>
                </a:solidFill>
                <a:latin typeface="Cambria"/>
                <a:cs typeface="Cambria"/>
              </a:rPr>
              <a:t>Unggul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34646" y="2107202"/>
            <a:ext cx="5793507" cy="761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Di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SMK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NEGERI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KARTOHARJO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MAGETAN</a:t>
            </a:r>
          </a:p>
          <a:p>
            <a:pPr marL="2923232" marR="0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Rabu,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15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Juni</a:t>
            </a:r>
            <a:r>
              <a:rPr dirty="0" sz="2400" spc="23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10303" y="2838722"/>
            <a:ext cx="245065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Jam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09.00-11.00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699" y="4550482"/>
            <a:ext cx="271872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Cambria"/>
                <a:cs typeface="Cambria"/>
              </a:rPr>
              <a:t>Oleh</a:t>
            </a:r>
            <a:r>
              <a:rPr dirty="0" sz="2400" b="1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dirty="0"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mbria"/>
                <a:cs typeface="Cambria"/>
              </a:rPr>
              <a:t>Budi</a:t>
            </a:r>
            <a:r>
              <a:rPr dirty="0"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mbria"/>
                <a:cs typeface="Cambria"/>
              </a:rPr>
              <a:t>Santosa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7699" y="4989394"/>
            <a:ext cx="7026042" cy="127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S1-Pendidikan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Vokasional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Teknologi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Otomotif/PVTO</a:t>
            </a:r>
          </a:p>
          <a:p>
            <a:pPr marL="0" marR="0">
              <a:lnSpc>
                <a:spcPts val="2813"/>
              </a:lnSpc>
              <a:spcBef>
                <a:spcPts val="692"/>
              </a:spcBef>
              <a:spcAft>
                <a:spcPts val="0"/>
              </a:spcAft>
            </a:pP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S1-Pendidikan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Vokasional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Teknik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Elektronika/PVTE</a:t>
            </a:r>
          </a:p>
          <a:p>
            <a:pPr marL="0" marR="0">
              <a:lnSpc>
                <a:spcPts val="2813"/>
              </a:lnSpc>
              <a:spcBef>
                <a:spcPts val="642"/>
              </a:spcBef>
              <a:spcAft>
                <a:spcPts val="0"/>
              </a:spcAft>
            </a:pP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S2-Pendidikan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Guru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1f497d"/>
                </a:solidFill>
                <a:latin typeface="Cambria"/>
                <a:cs typeface="Cambria"/>
              </a:rPr>
              <a:t>Vokasi/PGV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7699" y="6235254"/>
            <a:ext cx="5124507" cy="514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f497d"/>
                </a:solidFill>
                <a:latin typeface="Cambria"/>
                <a:cs typeface="Cambria"/>
              </a:rPr>
              <a:t>Universitas</a:t>
            </a:r>
            <a:r>
              <a:rPr dirty="0" sz="3200" b="1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1f497d"/>
                </a:solidFill>
                <a:latin typeface="Cambria"/>
                <a:cs typeface="Cambria"/>
              </a:rPr>
              <a:t>Ahmad</a:t>
            </a:r>
            <a:r>
              <a:rPr dirty="0" sz="3200" b="1">
                <a:solidFill>
                  <a:srgbClr val="1f497d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1f497d"/>
                </a:solidFill>
                <a:latin typeface="Cambria"/>
                <a:cs typeface="Cambria"/>
              </a:rPr>
              <a:t>Dahlan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815" y="567381"/>
            <a:ext cx="362269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597ff"/>
                </a:solidFill>
                <a:latin typeface="RAQRFW+Calibri"/>
                <a:cs typeface="RAQRFW+Calibri"/>
              </a:rPr>
              <a:t>InovasiꢀPendidikan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2865" y="1465700"/>
            <a:ext cx="604324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Inovasiꢀpendidikanꢀadalahꢀinovasiꢀdalamꢀ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2865" y="1892420"/>
            <a:ext cx="6370017" cy="295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bidangꢀpendidikanꢀatauꢀinovasiꢀuntukꢀ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memecahkanꢀmasalahꢀpendidikan.ꢀJadiꢀ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inovasiꢀpendidikanꢀialahꢀsuatuꢀide,ꢀbarang,ꢀ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metode,ꢀyangꢀdirasakanꢀatauꢀdiamatiꢀ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sebagaiꢀhalꢀyangꢀbaruꢀbagiꢀseseorangꢀatauꢀ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sekelompokꢀorangꢀ(masyarakat),ꢀyangꢀ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digunakanꢀuntukꢀmencapaiꢀtujuanꢀ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2865" y="4879460"/>
            <a:ext cx="543604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pendidikanꢀatauꢀuntukꢀmemecahkan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2865" y="5391524"/>
            <a:ext cx="313141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masalahꢀpendidikan.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9339" y="1125922"/>
            <a:ext cx="145033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ff"/>
                </a:solidFill>
                <a:latin typeface="RAQRFW+Calibri"/>
                <a:cs typeface="RAQRFW+Calibri"/>
                <a:hlinkClick r:id="rId3"/>
              </a:rPr>
              <a:t>Dariꢀkampung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657" y="3119773"/>
            <a:ext cx="491259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ff"/>
                </a:solidFill>
                <a:latin typeface="RAQRFW+Calibri"/>
                <a:cs typeface="RAQRFW+Calibri"/>
                <a:hlinkClick r:id="rId4"/>
              </a:rPr>
              <a:t>https://www.youtube.com/watch?v=9duGfoxXvZw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7455" y="2906419"/>
            <a:ext cx="41718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ff"/>
                </a:solidFill>
                <a:latin typeface="RAQRFW+Calibri"/>
                <a:cs typeface="RAQRFW+Calibri"/>
                <a:hlinkClick r:id="rId3"/>
              </a:rPr>
              <a:t>LulusanꢀSMK,ꢀmenyelesaikanꢀyangꢀmustahil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0160" y="414677"/>
            <a:ext cx="383509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597ff"/>
                </a:solidFill>
                <a:latin typeface="Calibri"/>
                <a:cs typeface="Calibri"/>
              </a:rPr>
              <a:t>STRATEGI</a:t>
            </a:r>
            <a:r>
              <a:rPr dirty="0" sz="3600" b="1">
                <a:solidFill>
                  <a:srgbClr val="2597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597ff"/>
                </a:solidFill>
                <a:latin typeface="Calibri"/>
                <a:cs typeface="Calibri"/>
              </a:rPr>
              <a:t>INOVASI: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4750" y="1264422"/>
            <a:ext cx="6492493" cy="1048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50">
                <a:solidFill>
                  <a:srgbClr val="002060"/>
                </a:solidFill>
                <a:latin typeface="RAQRFW+Calibri"/>
                <a:cs typeface="RAQRFW+Calibri"/>
              </a:rPr>
              <a:t>1.</a:t>
            </a:r>
            <a:r>
              <a:rPr dirty="0" sz="3650" spc="217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2060"/>
                </a:solidFill>
                <a:latin typeface="RAQRFW+Calibri"/>
                <a:cs typeface="RAQRFW+Calibri"/>
              </a:rPr>
              <a:t>ATMꢀ=Amati,ꢀTiru,ꢀ&amp;ꢀ</a:t>
            </a:r>
          </a:p>
          <a:p>
            <a:pPr marL="742950" marR="0">
              <a:lnSpc>
                <a:spcPts val="3600"/>
              </a:lnSpc>
              <a:spcBef>
                <a:spcPts val="707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RAQRFW+Calibri"/>
                <a:cs typeface="RAQRFW+Calibri"/>
              </a:rPr>
              <a:t>Modifikasi/Inovasiꢀ(Indonesia)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4750" y="2471429"/>
            <a:ext cx="6236863" cy="1597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50" i="1">
                <a:solidFill>
                  <a:srgbClr val="002060"/>
                </a:solidFill>
                <a:latin typeface="Calibri"/>
                <a:cs typeface="Calibri"/>
              </a:rPr>
              <a:t>2.</a:t>
            </a:r>
            <a:r>
              <a:rPr dirty="0" sz="3650" spc="226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KAIZEN</a:t>
            </a:r>
            <a:r>
              <a:rPr dirty="0" sz="3600" spc="36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2060"/>
                </a:solidFill>
                <a:latin typeface="RAQRFW+Calibri"/>
                <a:cs typeface="RAQRFW+Calibri"/>
              </a:rPr>
              <a:t>=ꢀKaiꢀ–ꢀZenꢀ(Japan)ꢀ=ꢀ</a:t>
            </a:r>
          </a:p>
          <a:p>
            <a:pPr marL="742950" marR="0">
              <a:lnSpc>
                <a:spcPts val="3600"/>
              </a:lnSpc>
              <a:spcBef>
                <a:spcPts val="707"/>
              </a:spcBef>
              <a:spcAft>
                <a:spcPts val="0"/>
              </a:spcAft>
            </a:pP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make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it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better/continuous</a:t>
            </a:r>
          </a:p>
          <a:p>
            <a:pPr marL="74295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improvement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4750" y="4227078"/>
            <a:ext cx="5663432" cy="2145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50" i="1">
                <a:solidFill>
                  <a:srgbClr val="002060"/>
                </a:solidFill>
                <a:latin typeface="Calibri"/>
                <a:cs typeface="Calibri"/>
              </a:rPr>
              <a:t>3.</a:t>
            </a:r>
            <a:r>
              <a:rPr dirty="0" sz="3650" spc="459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TRIZ</a:t>
            </a:r>
            <a:r>
              <a:rPr dirty="0" sz="3600">
                <a:solidFill>
                  <a:srgbClr val="002060"/>
                </a:solidFill>
                <a:latin typeface="RAQRFW+Calibri"/>
                <a:cs typeface="RAQRFW+Calibri"/>
              </a:rPr>
              <a:t>ꢀ(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Teoriya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Resheniya</a:t>
            </a:r>
          </a:p>
          <a:p>
            <a:pPr marL="514350" marR="0">
              <a:lnSpc>
                <a:spcPts val="3600"/>
              </a:lnSpc>
              <a:spcBef>
                <a:spcPts val="707"/>
              </a:spcBef>
              <a:spcAft>
                <a:spcPts val="0"/>
              </a:spcAft>
            </a:pP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Izobreatatelskikh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Zadatch)</a:t>
            </a:r>
          </a:p>
          <a:p>
            <a:pPr marL="51435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(Soviet)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=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TIPS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(Theory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</a:p>
          <a:p>
            <a:pPr marL="51435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 b="1" i="1">
                <a:solidFill>
                  <a:srgbClr val="002060"/>
                </a:solidFill>
                <a:latin typeface="Calibri"/>
                <a:cs typeface="Calibri"/>
              </a:rPr>
              <a:t>Inventive</a:t>
            </a:r>
            <a:r>
              <a:rPr dirty="0" sz="360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002060"/>
                </a:solidFill>
                <a:latin typeface="Calibri"/>
                <a:cs typeface="Calibri"/>
              </a:rPr>
              <a:t>Problem</a:t>
            </a:r>
            <a:r>
              <a:rPr dirty="0" sz="3600" spc="-111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2060"/>
                </a:solidFill>
                <a:latin typeface="Calibri"/>
                <a:cs typeface="Calibri"/>
              </a:rPr>
              <a:t>Solving)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52620" y="426285"/>
            <a:ext cx="204953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Candara"/>
                <a:cs typeface="Candara"/>
              </a:rPr>
              <a:t>2.</a:t>
            </a:r>
            <a:r>
              <a:rPr dirty="0" sz="3600" b="1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ndara"/>
                <a:cs typeface="Candara"/>
              </a:rPr>
              <a:t>KAIZEN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3368" y="522056"/>
            <a:ext cx="5343368" cy="67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ndara"/>
                <a:cs typeface="Candara"/>
              </a:rPr>
              <a:t>TUJUAN</a:t>
            </a:r>
            <a:r>
              <a:rPr dirty="0" sz="180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0000"/>
                </a:solidFill>
                <a:latin typeface="Candara"/>
                <a:cs typeface="Candara"/>
              </a:rPr>
              <a:t>KAIZEN</a:t>
            </a:r>
            <a:r>
              <a:rPr dirty="0" sz="180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0000"/>
                </a:solidFill>
                <a:latin typeface="Candara"/>
                <a:cs typeface="Candara"/>
              </a:rPr>
              <a:t>:</a:t>
            </a:r>
          </a:p>
          <a:p>
            <a:pPr marL="0" marR="0">
              <a:lnSpc>
                <a:spcPts val="2700"/>
              </a:lnSpc>
              <a:spcBef>
                <a:spcPts val="55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Meningkatkan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mutu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dalam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arti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700" b="1">
                <a:solidFill>
                  <a:srgbClr val="000000"/>
                </a:solidFill>
                <a:latin typeface="Candara"/>
                <a:cs typeface="Candara"/>
              </a:rPr>
              <a:t>luas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97724" y="578351"/>
            <a:ext cx="424320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PROBLEM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AWARENESS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7624" y="5422494"/>
            <a:ext cx="1804041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ndara"/>
                <a:cs typeface="Candara"/>
              </a:rPr>
              <a:t>SISTEM</a:t>
            </a:r>
            <a:r>
              <a:rPr dirty="0" sz="21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ndara"/>
                <a:cs typeface="Candara"/>
              </a:rPr>
              <a:t>KERJA</a:t>
            </a:r>
          </a:p>
          <a:p>
            <a:pPr marL="482885" marR="0">
              <a:lnSpc>
                <a:spcPts val="2100"/>
              </a:lnSpc>
              <a:spcBef>
                <a:spcPts val="42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ndara"/>
                <a:cs typeface="Candara"/>
              </a:rPr>
              <a:t>IDEAL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7255" y="5446077"/>
            <a:ext cx="508173" cy="336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IIAOEA+Arial-BoldMT"/>
                <a:cs typeface="IIAOEA+Arial-BoldMT"/>
              </a:rPr>
              <a:t>VS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6887" y="5471071"/>
            <a:ext cx="13298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26097" y="485051"/>
            <a:ext cx="30259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/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PROBLEM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7672" y="45217"/>
            <a:ext cx="4704934" cy="1608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62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00"/>
                </a:solidFill>
                <a:latin typeface="RAQRFW+Calibri"/>
                <a:cs typeface="RAQRFW+Calibri"/>
              </a:rPr>
              <a:t>BudiꢀSantosa</a:t>
            </a:r>
          </a:p>
          <a:p>
            <a:pPr marL="1328492" marR="0">
              <a:lnSpc>
                <a:spcPts val="1900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RAQRFW+Calibri"/>
                <a:cs typeface="RAQRFW+Calibri"/>
              </a:rPr>
              <a:t>Hp.ꢀ081392572422</a:t>
            </a:r>
          </a:p>
          <a:p>
            <a:pPr marL="734060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RAQRFW+Calibri"/>
                <a:cs typeface="RAQRFW+Calibri"/>
              </a:rPr>
              <a:t>S1-IKIPꢀYogyakartaꢀ(1980-1985)</a:t>
            </a:r>
          </a:p>
          <a:p>
            <a:pPr marL="0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RAQRFW+Calibri"/>
                <a:cs typeface="RAQRFW+Calibri"/>
              </a:rPr>
              <a:t>S2-ꢀUniversitasꢀNegeriꢀYogyakartaꢀ(1999-2002)</a:t>
            </a:r>
          </a:p>
          <a:p>
            <a:pPr marL="0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RAQRFW+Calibri"/>
                <a:cs typeface="RAQRFW+Calibri"/>
              </a:rPr>
              <a:t>S3-ꢀUniversitasꢀNegeriꢀYogyakartaꢀ(2007-2014)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8216" y="1953479"/>
            <a:ext cx="4416505" cy="858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331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GuruꢀSTMꢀNegeriꢀ2ꢀAmbonꢀ(1986-1997)</a:t>
            </a:r>
          </a:p>
          <a:p>
            <a:pPr marL="91786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KepalaꢀSMKꢀNegeriꢀ3ꢀAmbonꢀ(1997-1999)</a:t>
            </a:r>
          </a:p>
          <a:p>
            <a:pPr marL="0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GuruꢀSMKꢀNegeriꢀ2ꢀYogyakartaꢀ(1999-2016)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416" y="2822159"/>
            <a:ext cx="7543155" cy="1437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055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KepalaꢀDinasꢀPendidikanꢀKab.ꢀHalmaheraꢀSelatanꢀ(2011)</a:t>
            </a:r>
          </a:p>
          <a:p>
            <a:pPr marL="646961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DosenꢀMagisterꢀPendidikanꢀGuruꢀVokasiꢀUADꢀ(2016-sekarang)</a:t>
            </a:r>
          </a:p>
          <a:p>
            <a:pPr marL="718188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SekprodiꢀMagisterꢀPendidikanꢀGuruꢀVokasiꢀUADꢀ(2017-2019)</a:t>
            </a:r>
          </a:p>
          <a:p>
            <a:pPr marL="131610" marR="0">
              <a:lnSpc>
                <a:spcPts val="19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KaprodiꢀPendidikanꢀVokasionalꢀTeknologiꢀOtomotifꢀUADꢀ(2019-sekarang)</a:t>
            </a:r>
          </a:p>
          <a:p>
            <a:pPr marL="0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900">
                <a:solidFill>
                  <a:srgbClr val="ffff00"/>
                </a:solidFill>
                <a:latin typeface="RAQRFW+Calibri"/>
                <a:cs typeface="RAQRFW+Calibri"/>
              </a:rPr>
              <a:t>Plt.ꢀKaprodiꢀPendidikanꢀVokasionalꢀTeknikꢀElektronikaꢀUADꢀ(2020-sekarang)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3849" y="4434566"/>
            <a:ext cx="295743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ff"/>
                </a:solidFill>
                <a:latin typeface="RAQRFW+Calibri"/>
                <a:cs typeface="RAQRFW+Calibri"/>
                <a:hlinkClick r:id="rId3"/>
              </a:rPr>
              <a:t>budi.santosa@mpgv.uad.ac.i</a:t>
            </a:r>
            <a:r>
              <a:rPr dirty="0" sz="1800">
                <a:solidFill>
                  <a:srgbClr val="0000ff"/>
                </a:solidFill>
                <a:latin typeface="RAQRFW+Calibri"/>
                <a:cs typeface="RAQRFW+Calibri"/>
                <a:hlinkClick r:id="rId3"/>
              </a:rPr>
              <a:t>d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2865" y="446532"/>
            <a:ext cx="397133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PENYEBAB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UMUM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5250" y="1088918"/>
            <a:ext cx="4095615" cy="420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13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MUDA</a:t>
            </a:r>
            <a:r>
              <a:rPr dirty="0" sz="3000" spc="-113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 </a:t>
            </a:r>
            <a:r>
              <a:rPr dirty="0" sz="3000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–</a:t>
            </a:r>
            <a:r>
              <a:rPr dirty="0" sz="3000" spc="-228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 </a:t>
            </a:r>
            <a:r>
              <a:rPr dirty="0" sz="3000" spc="-113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MURA</a:t>
            </a:r>
            <a:r>
              <a:rPr dirty="0" sz="3000" spc="-113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 </a:t>
            </a:r>
            <a:r>
              <a:rPr dirty="0" sz="3000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–</a:t>
            </a:r>
            <a:r>
              <a:rPr dirty="0" sz="3000" spc="-228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 </a:t>
            </a:r>
            <a:r>
              <a:rPr dirty="0" sz="3000" spc="-113" b="1">
                <a:solidFill>
                  <a:srgbClr val="2597ff"/>
                </a:solidFill>
                <a:latin typeface="VRACIW+CalifornianFB-Bold"/>
                <a:cs typeface="VRACIW+CalifornianFB-Bold"/>
              </a:rPr>
              <a:t>MURI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882" y="679975"/>
            <a:ext cx="333484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PENYEBAB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UMUM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1777" y="713736"/>
            <a:ext cx="333484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PENYEBAB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UMUM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5866" y="967335"/>
            <a:ext cx="281547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Bab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02.</a:t>
            </a:r>
            <a:r>
              <a:rPr dirty="0" sz="1200" spc="257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MASALAH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ADALAH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TELUR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EMAS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0882" y="1016991"/>
            <a:ext cx="3219410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ndara"/>
                <a:cs typeface="Candara"/>
              </a:rPr>
              <a:t>MUDA</a:t>
            </a:r>
            <a:r>
              <a:rPr dirty="0" sz="320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PRODUKSI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BERLEBIHAN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1777" y="1061491"/>
            <a:ext cx="2469877" cy="1043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ndara"/>
                <a:cs typeface="Candara"/>
              </a:rPr>
              <a:t>MUDA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ndara"/>
                <a:cs typeface="Candara"/>
              </a:rPr>
              <a:t>PERBAIKAN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3241" y="2570429"/>
            <a:ext cx="1406504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Gudang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bahan</a:t>
            </a:r>
          </a:p>
          <a:p>
            <a:pPr marL="0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baku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kita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penuh</a:t>
            </a:r>
          </a:p>
          <a:p>
            <a:pPr marL="430212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Pak..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61063" y="2613671"/>
            <a:ext cx="1192581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722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Kenapa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bisa</a:t>
            </a:r>
          </a:p>
          <a:p>
            <a:pPr marL="0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berlebihan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0000"/>
                </a:solidFill>
                <a:latin typeface="Corbel"/>
                <a:cs typeface="Corbel"/>
              </a:rPr>
              <a:t>??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79447" y="2695781"/>
            <a:ext cx="1100956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51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Ada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kesalahan</a:t>
            </a:r>
          </a:p>
          <a:p>
            <a:pPr marL="212873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Pak</a:t>
            </a: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04141" y="3098488"/>
            <a:ext cx="137135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RE-WORK</a:t>
            </a: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0000"/>
                </a:solidFill>
                <a:latin typeface="Corbel"/>
                <a:cs typeface="Corbel"/>
              </a:rPr>
              <a:t>??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1400" y="361412"/>
            <a:ext cx="5261478" cy="79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PENYEBAB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UMUM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  <a:p>
            <a:pPr marL="0" marR="0">
              <a:lnSpc>
                <a:spcPts val="3200"/>
              </a:lnSpc>
              <a:spcBef>
                <a:spcPts val="653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MURA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/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KETIDAKTERATURAN</a:t>
            </a:r>
          </a:p>
          <a:p>
            <a:pPr marL="1444465" marR="0">
              <a:lnSpc>
                <a:spcPts val="6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Bab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02.</a:t>
            </a:r>
            <a:r>
              <a:rPr dirty="0" sz="1200" spc="257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MASALAH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ADALAH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TELUR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EMAS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4601" y="1931575"/>
            <a:ext cx="247752" cy="22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SNKSDS+ArialMT"/>
                <a:cs typeface="SNKSDS+Arial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1902" y="1988726"/>
            <a:ext cx="247752" cy="22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SNKSDS+ArialMT"/>
                <a:cs typeface="SNKSDS+Arial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84601" y="2731676"/>
            <a:ext cx="247752" cy="22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SNKSDS+ArialMT"/>
                <a:cs typeface="SNKSDS+Arial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9102" y="2731676"/>
            <a:ext cx="247752" cy="22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SNKSDS+ArialMT"/>
                <a:cs typeface="SNKSDS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7552" y="2903126"/>
            <a:ext cx="247752" cy="22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SNKSDS+ArialMT"/>
                <a:cs typeface="SNKSDS+ArialMT"/>
              </a:rPr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9341" y="3298863"/>
            <a:ext cx="371500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Urutan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kerja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tidak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beraturan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5228" y="4471984"/>
            <a:ext cx="372097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Volume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pekerjaan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bervariasi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87645" y="6129332"/>
            <a:ext cx="392845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Beban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pekerjaan</a:t>
            </a:r>
            <a:r>
              <a:rPr dirty="0" sz="2400" spc="-36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tidak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000000"/>
                </a:solidFill>
                <a:latin typeface="Corbel"/>
                <a:cs typeface="Corbel"/>
              </a:rPr>
              <a:t>merata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0119" y="571096"/>
            <a:ext cx="3971337" cy="8317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PENYEBAB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UMUM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</a:p>
          <a:p>
            <a:pPr marL="0" marR="0">
              <a:lnSpc>
                <a:spcPts val="320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MURI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5866" y="967335"/>
            <a:ext cx="24169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6708" y="958334"/>
            <a:ext cx="39528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5020" y="967335"/>
            <a:ext cx="31186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59329" y="958334"/>
            <a:ext cx="36671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97196" y="967335"/>
            <a:ext cx="34490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02.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73502" y="958334"/>
            <a:ext cx="39528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5209" y="967335"/>
            <a:ext cx="3763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MA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16123" y="958334"/>
            <a:ext cx="40838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79085" y="967335"/>
            <a:ext cx="39885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SAL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71749" y="958334"/>
            <a:ext cx="42247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25363" y="967335"/>
            <a:ext cx="4723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AH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29380" y="958334"/>
            <a:ext cx="39528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45251" y="967335"/>
            <a:ext cx="41887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DAL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72001" y="958334"/>
            <a:ext cx="36671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11494" y="967335"/>
            <a:ext cx="34565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AH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86174" y="958334"/>
            <a:ext cx="3944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37503" y="967335"/>
            <a:ext cx="38397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TEL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27982" y="958334"/>
            <a:ext cx="135748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LEB</a:t>
            </a:r>
            <a:r>
              <a:rPr dirty="0" sz="1200" spc="10">
                <a:solidFill>
                  <a:srgbClr val="ffffff"/>
                </a:solidFill>
                <a:latin typeface="Candara"/>
                <a:cs typeface="Candara"/>
              </a:rPr>
              <a:t>AS</a:t>
            </a:r>
            <a:r>
              <a:rPr dirty="0" sz="3200" b="1">
                <a:solidFill>
                  <a:srgbClr val="000000"/>
                </a:solidFill>
                <a:latin typeface="Candara"/>
                <a:cs typeface="Candara"/>
              </a:rPr>
              <a:t>IH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168846" y="967335"/>
            <a:ext cx="34870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UR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97903" y="967335"/>
            <a:ext cx="36180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EM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695" y="410322"/>
            <a:ext cx="771594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Memecah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masalah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menjadi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lebih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kecil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dan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ndara"/>
                <a:cs typeface="Candara"/>
              </a:rPr>
              <a:t>konkrit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1302" y="967335"/>
            <a:ext cx="284086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Bab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05.</a:t>
            </a:r>
            <a:r>
              <a:rPr dirty="0" sz="1200" spc="256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METODE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PEMECAHAN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ffffff"/>
                </a:solidFill>
                <a:latin typeface="Candara"/>
                <a:cs typeface="Candara"/>
              </a:rPr>
              <a:t>MASALAH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6633" y="1260442"/>
            <a:ext cx="705566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“Restoran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menerima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rata-rata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keluhan</a:t>
            </a:r>
            <a:r>
              <a:rPr dirty="0" sz="1800" spc="-88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u="sng" i="1">
                <a:solidFill>
                  <a:srgbClr val="000000"/>
                </a:solidFill>
                <a:latin typeface="Candara"/>
                <a:cs typeface="Candara"/>
              </a:rPr>
              <a:t>20</a:t>
            </a:r>
            <a:r>
              <a:rPr dirty="0" sz="1800" b="1" u="sng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u="sng" i="1">
                <a:solidFill>
                  <a:srgbClr val="000000"/>
                </a:solidFill>
                <a:latin typeface="Candara"/>
                <a:cs typeface="Candara"/>
              </a:rPr>
              <a:t>kali</a:t>
            </a:r>
            <a:r>
              <a:rPr dirty="0" sz="1800" spc="-11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dari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pelanggan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per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ndara"/>
                <a:cs typeface="Candara"/>
              </a:rPr>
              <a:t>bulan”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1392" y="3249139"/>
            <a:ext cx="1017467" cy="1316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Kapan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?</a:t>
            </a:r>
          </a:p>
          <a:p>
            <a:pPr marL="336269" marR="0">
              <a:lnSpc>
                <a:spcPts val="1675"/>
              </a:lnSpc>
              <a:spcBef>
                <a:spcPts val="6717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Apa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70442" y="5778078"/>
            <a:ext cx="1009238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Dimana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IIAOEA+Arial-BoldMT"/>
                <a:cs typeface="IIAOEA+Arial-BoldMT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91719"/>
            <a:ext cx="371605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Orange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Packing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40" y="1188110"/>
            <a:ext cx="7266781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Itꢀisꢀdifficultꢀtoꢀopenꢀaꢀnetꢀandꢀputꢀorangesꢀ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inꢀtheꢀnetꢀatꢀtheꢀsameꢀtime.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6493" y="3898239"/>
            <a:ext cx="78105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Iꢀneedꢀ</a:t>
            </a:r>
          </a:p>
          <a:p>
            <a:pPr marL="571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help.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8839" y="6217310"/>
            <a:ext cx="466903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Productivity:ꢀ1ꢀnetꢀperꢀmin.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95310" y="6475818"/>
            <a:ext cx="55123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RAQRFW+Calibri"/>
                <a:cs typeface="RAQRFW+Calibri"/>
              </a:rPr>
              <a:t>KMꢀ26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39" y="443338"/>
            <a:ext cx="371605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Orange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Packing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(2)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193666"/>
            <a:ext cx="68204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Cooperationꢀincreasesꢀaꢀworkꢀefficiency.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6284062"/>
            <a:ext cx="6464647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Productivity:ꢀꢀ5ꢀnetsꢀperꢀminꢀ</a:t>
            </a:r>
            <a:r>
              <a:rPr dirty="0" sz="2800">
                <a:solidFill>
                  <a:srgbClr val="ff0000"/>
                </a:solidFill>
                <a:latin typeface="RAQRFW+Calibri"/>
                <a:cs typeface="RAQRFW+Calibri"/>
              </a:rPr>
              <a:t>withꢀ2ꢀworkers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09025" y="6341364"/>
            <a:ext cx="28113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0080"/>
                </a:solidFill>
                <a:latin typeface="RAQRFW+Calibri"/>
                <a:cs typeface="RAQRFW+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95310" y="6475818"/>
            <a:ext cx="55123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RAQRFW+Calibri"/>
                <a:cs typeface="RAQRFW+Calibri"/>
              </a:rPr>
              <a:t>KMꢀ27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7190" y="407060"/>
            <a:ext cx="7041554" cy="932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RAQRFW+Calibri"/>
                <a:cs typeface="RAQRFW+Calibri"/>
              </a:rPr>
              <a:t>Canꢀyouꢀthinkꢀofꢀaꢀbetterꢀmethodꢀtoꢀpackꢀ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RAQRFW+Calibri"/>
                <a:cs typeface="RAQRFW+Calibri"/>
              </a:rPr>
              <a:t>oranges?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061561"/>
            <a:ext cx="45600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KKTESE+MS-PGothic,Bold"/>
                <a:cs typeface="KKTESE+MS-PGothic,Bold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9749" y="6157845"/>
            <a:ext cx="62451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Productivity:ꢀ5ꢀnetsꢀperꢀminꢀ</a:t>
            </a:r>
            <a:r>
              <a:rPr dirty="0" sz="2800">
                <a:solidFill>
                  <a:srgbClr val="ff0000"/>
                </a:solidFill>
                <a:latin typeface="RAQRFW+Calibri"/>
                <a:cs typeface="RAQRFW+Calibri"/>
              </a:rPr>
              <a:t>withꢀ1ꢀworker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09025" y="6417564"/>
            <a:ext cx="28113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0080"/>
                </a:solidFill>
                <a:latin typeface="RAQRFW+Calibri"/>
                <a:cs typeface="RAQRFW+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95310" y="6475818"/>
            <a:ext cx="55123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RAQRFW+Calibri"/>
                <a:cs typeface="RAQRFW+Calibri"/>
              </a:rPr>
              <a:t>KMꢀ28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8822" y="460646"/>
            <a:ext cx="3728544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TRIZ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1109" y="491638"/>
            <a:ext cx="43561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5510" y="1988861"/>
            <a:ext cx="4413423" cy="3192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 i="1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4800" i="1">
                <a:solidFill>
                  <a:srgbClr val="000000"/>
                </a:solidFill>
                <a:latin typeface="Calibri"/>
                <a:cs typeface="Calibri"/>
              </a:rPr>
              <a:t>eoriya</a:t>
            </a:r>
          </a:p>
          <a:p>
            <a:pPr marL="0" marR="0">
              <a:lnSpc>
                <a:spcPts val="5400"/>
              </a:lnSpc>
              <a:spcBef>
                <a:spcPts val="1080"/>
              </a:spcBef>
              <a:spcAft>
                <a:spcPts val="0"/>
              </a:spcAft>
            </a:pPr>
            <a:r>
              <a:rPr dirty="0" sz="5400" b="1" i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4800" i="1">
                <a:solidFill>
                  <a:srgbClr val="000000"/>
                </a:solidFill>
                <a:latin typeface="Calibri"/>
                <a:cs typeface="Calibri"/>
              </a:rPr>
              <a:t>esheniya</a:t>
            </a:r>
          </a:p>
          <a:p>
            <a:pPr marL="0" marR="0">
              <a:lnSpc>
                <a:spcPts val="5400"/>
              </a:lnSpc>
              <a:spcBef>
                <a:spcPts val="1079"/>
              </a:spcBef>
              <a:spcAft>
                <a:spcPts val="0"/>
              </a:spcAft>
            </a:pPr>
            <a:r>
              <a:rPr dirty="0" sz="5400" b="1" i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4800" i="1">
                <a:solidFill>
                  <a:srgbClr val="000000"/>
                </a:solidFill>
                <a:latin typeface="Calibri"/>
                <a:cs typeface="Calibri"/>
              </a:rPr>
              <a:t>zobreatatelskikh</a:t>
            </a:r>
          </a:p>
          <a:p>
            <a:pPr marL="0" marR="0">
              <a:lnSpc>
                <a:spcPts val="5400"/>
              </a:lnSpc>
              <a:spcBef>
                <a:spcPts val="1029"/>
              </a:spcBef>
              <a:spcAft>
                <a:spcPts val="0"/>
              </a:spcAft>
            </a:pPr>
            <a:r>
              <a:rPr dirty="0" sz="5400" b="1" i="1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dirty="0" sz="4800" i="1">
                <a:solidFill>
                  <a:srgbClr val="000000"/>
                </a:solidFill>
                <a:latin typeface="Calibri"/>
                <a:cs typeface="Calibri"/>
              </a:rPr>
              <a:t>adatch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643" y="5658225"/>
            <a:ext cx="201456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Altshuller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90394" y="6222184"/>
            <a:ext cx="703281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Theory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Inventive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Solving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TIPS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29936"/>
            <a:ext cx="2363064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Curve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2162957"/>
            <a:ext cx="34915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9008" y="2271645"/>
            <a:ext cx="3068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08326" y="2319795"/>
            <a:ext cx="1064567" cy="44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Mature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23162" y="3151671"/>
            <a:ext cx="3068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29304" y="3803677"/>
            <a:ext cx="3068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52370" y="3891652"/>
            <a:ext cx="1179760" cy="809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Decline/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Die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35103" y="4304182"/>
            <a:ext cx="1421818" cy="44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Fast</a:t>
            </a:r>
            <a:r>
              <a:rPr dirty="0" sz="2400" spc="56">
                <a:solidFill>
                  <a:srgbClr val="000000"/>
                </a:solidFill>
                <a:latin typeface="LGAAQA+SegoeUI-LightItalic"/>
                <a:cs typeface="LGAAQA+SegoeUI-Light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Grow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3628" y="4984691"/>
            <a:ext cx="3068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2182" y="5496317"/>
            <a:ext cx="736996" cy="44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GAAQA+SegoeUI-LightItalic"/>
                <a:cs typeface="LGAAQA+SegoeUI-LightItalic"/>
              </a:rPr>
              <a:t>Birth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23162" y="6184339"/>
            <a:ext cx="76601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Time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535" y="255964"/>
            <a:ext cx="820988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e2a7c"/>
                </a:solidFill>
                <a:latin typeface="RAQRFW+Calibri"/>
                <a:cs typeface="RAQRFW+Calibri"/>
              </a:rPr>
              <a:t>Whereꢀareꢀtheꢀpositionsꢀofꢀtheseꢀproducts?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3891" y="734343"/>
            <a:ext cx="846707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RAQRFW+Calibri"/>
                <a:cs typeface="RAQRFW+Calibri"/>
              </a:rPr>
              <a:t>Theoryꢀofꢀ</a:t>
            </a:r>
            <a:r>
              <a:rPr dirty="0" sz="4800" b="1">
                <a:solidFill>
                  <a:srgbClr val="ffff99"/>
                </a:solidFill>
                <a:latin typeface="Calibri"/>
                <a:cs typeface="Calibri"/>
              </a:rPr>
              <a:t>Inventive</a:t>
            </a:r>
            <a:r>
              <a:rPr dirty="0" sz="4800" b="1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99"/>
                </a:solidFill>
                <a:latin typeface="Calibri"/>
                <a:cs typeface="Calibri"/>
              </a:rPr>
              <a:t>Problem</a:t>
            </a:r>
            <a:r>
              <a:rPr dirty="0" sz="4800" spc="-292" b="1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ffffff"/>
                </a:solidFill>
                <a:latin typeface="RAQRFW+Calibri"/>
                <a:cs typeface="RAQRFW+Calibri"/>
              </a:rPr>
              <a:t>Solving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852" y="2174463"/>
            <a:ext cx="382413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Inventive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problems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8990" y="3195003"/>
            <a:ext cx="7277893" cy="2217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SNKSDS+ArialMT"/>
                <a:cs typeface="SNKSDS+ArialMT"/>
              </a:rPr>
              <a:t>•</a:t>
            </a:r>
            <a:r>
              <a:rPr dirty="0" sz="3650" spc="2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Keyꢀcharacteristicꢀ:ꢀProblemꢀwithꢀ</a:t>
            </a:r>
          </a:p>
          <a:p>
            <a:pPr marL="571499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Contradiction</a:t>
            </a:r>
          </a:p>
          <a:p>
            <a:pPr marL="0" marR="0">
              <a:lnSpc>
                <a:spcPts val="4077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SNKSDS+ArialMT"/>
                <a:cs typeface="SNKSDS+ArialMT"/>
              </a:rPr>
              <a:t>•</a:t>
            </a:r>
            <a:r>
              <a:rPr dirty="0" sz="3650" spc="2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Solvingꢀtheseꢀproblemsꢀusuallyꢀwillꢀ</a:t>
            </a:r>
          </a:p>
          <a:p>
            <a:pPr marL="571499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leadꢀtoꢀnotableꢀ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Inventions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8228" y="751587"/>
            <a:ext cx="6375453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v.s.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Inventive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699" y="1473768"/>
            <a:ext cx="3558290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Problem: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want</a:t>
            </a:r>
            <a:r>
              <a:rPr dirty="0" sz="2400" spc="54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stronger,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so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hold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800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kg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4195" y="1513249"/>
            <a:ext cx="256272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Inventive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problem: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64195" y="1879010"/>
            <a:ext cx="4297560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Iꢀwantꢀtheꢀtableꢀstronger,ꢀsoꢀthatꢀ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itꢀcanꢀholdꢀ800ꢀkg,ꢀBUTꢀitꢀshouldꢀ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notꢀbeꢀbigꢀ&amp;ꢀheavy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815" y="658364"/>
            <a:ext cx="743746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NormalꢀProblemꢀv.s.ꢀInventiveꢀProblem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3911" y="2032709"/>
            <a:ext cx="6305400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“ꢀ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want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increase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3911" y="4775909"/>
            <a:ext cx="7074718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Inventive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“ꢀ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want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increase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education,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tution</a:t>
            </a:r>
            <a:r>
              <a:rPr dirty="0" sz="3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15" i="1">
                <a:solidFill>
                  <a:srgbClr val="000000"/>
                </a:solidFill>
                <a:latin typeface="Calibri"/>
                <a:cs typeface="Calibri"/>
              </a:rPr>
              <a:t>fee</a:t>
            </a: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”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10152" y="328461"/>
            <a:ext cx="360670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1f497d"/>
                </a:solidFill>
                <a:latin typeface="Calibri"/>
                <a:cs typeface="Calibri"/>
              </a:rPr>
              <a:t>Contradiction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4660" y="1619261"/>
            <a:ext cx="4441213" cy="1761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stick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needs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 spc="-56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long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(for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teaching)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(for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keeping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bag)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0988" y="1834372"/>
            <a:ext cx="5125789" cy="2081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078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Theꢀtableꢀmustꢀbeꢀ</a:t>
            </a:r>
            <a:r>
              <a:rPr dirty="0" sz="4000" b="1">
                <a:solidFill>
                  <a:srgbClr val="1e1c11"/>
                </a:solidFill>
                <a:latin typeface="Calibri"/>
                <a:cs typeface="Calibri"/>
              </a:rPr>
              <a:t>big</a:t>
            </a: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ꢀtoꢀ</a:t>
            </a:r>
          </a:p>
          <a:p>
            <a:pPr marL="274984" marR="0">
              <a:lnSpc>
                <a:spcPts val="3600"/>
              </a:lnSpc>
              <a:spcBef>
                <a:spcPts val="283"/>
              </a:spcBef>
              <a:spcAft>
                <a:spcPts val="0"/>
              </a:spcAft>
            </a:pP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serveꢀmanyꢀpeopleꢀandꢀ</a:t>
            </a:r>
          </a:p>
          <a:p>
            <a:pPr marL="0" marR="0">
              <a:lnSpc>
                <a:spcPts val="4000"/>
              </a:lnSpc>
              <a:spcBef>
                <a:spcPts val="324"/>
              </a:spcBef>
              <a:spcAft>
                <a:spcPts val="0"/>
              </a:spcAft>
            </a:pP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mustꢀbeꢀ</a:t>
            </a:r>
            <a:r>
              <a:rPr dirty="0" sz="4000" b="1">
                <a:solidFill>
                  <a:srgbClr val="1e1c11"/>
                </a:solidFill>
                <a:latin typeface="Calibri"/>
                <a:cs typeface="Calibri"/>
              </a:rPr>
              <a:t>small</a:t>
            </a: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ꢀtoꢀpassꢀtheꢀ</a:t>
            </a:r>
          </a:p>
          <a:p>
            <a:pPr marL="1988306" marR="0">
              <a:lnSpc>
                <a:spcPts val="3600"/>
              </a:lnSpc>
              <a:spcBef>
                <a:spcPts val="283"/>
              </a:spcBef>
              <a:spcAft>
                <a:spcPts val="0"/>
              </a:spcAft>
            </a:pPr>
            <a:r>
              <a:rPr dirty="0" sz="3600">
                <a:solidFill>
                  <a:srgbClr val="1e1c11"/>
                </a:solidFill>
                <a:latin typeface="RAQRFW+Calibri"/>
                <a:cs typeface="RAQRFW+Calibri"/>
              </a:rPr>
              <a:t>door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815" y="1006294"/>
            <a:ext cx="7979494" cy="2369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RAQRFW+Calibri"/>
                <a:cs typeface="RAQRFW+Calibri"/>
              </a:rPr>
              <a:t>Traditionallyꢀtheꢀproblemꢀisꢀ</a:t>
            </a:r>
          </a:p>
          <a:p>
            <a:pPr marL="0" marR="0">
              <a:lnSpc>
                <a:spcPts val="5400"/>
              </a:lnSpc>
              <a:spcBef>
                <a:spcPts val="1079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RAQRFW+Calibri"/>
                <a:cs typeface="RAQRFW+Calibri"/>
              </a:rPr>
              <a:t>addressedꢀbyꢀcompromise,ꢀ</a:t>
            </a:r>
          </a:p>
          <a:p>
            <a:pPr marL="0" marR="0">
              <a:lnSpc>
                <a:spcPts val="5400"/>
              </a:lnSpc>
              <a:spcBef>
                <a:spcPts val="108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RAQRFW+Calibri"/>
                <a:cs typeface="RAQRFW+Calibri"/>
              </a:rPr>
              <a:t>sacrificeꢀorꢀtrade-off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0081" y="4298134"/>
            <a:ext cx="6834931" cy="154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20304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RAQRFW+Calibri"/>
                <a:cs typeface="RAQRFW+Calibri"/>
              </a:rPr>
              <a:t>TRIZ</a:t>
            </a:r>
          </a:p>
          <a:p>
            <a:pPr marL="0" marR="0">
              <a:lnSpc>
                <a:spcPts val="5400"/>
              </a:lnSpc>
              <a:spcBef>
                <a:spcPts val="108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RAQRFW+Calibri"/>
                <a:cs typeface="RAQRFW+Calibri"/>
              </a:rPr>
              <a:t>“ResolveꢀContradiction”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62051" y="141416"/>
            <a:ext cx="136664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497" y="155146"/>
            <a:ext cx="8857481" cy="2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541" marR="0">
              <a:lnSpc>
                <a:spcPts val="847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17375e"/>
                </a:solidFill>
                <a:latin typeface="LKVWOE+BodoniMTCondensed"/>
                <a:cs typeface="LKVWOE+BodoniMTCondensed"/>
              </a:rPr>
              <a:t>contradictions</a:t>
            </a:r>
          </a:p>
          <a:p>
            <a:pPr marL="0" marR="0">
              <a:lnSpc>
                <a:spcPts val="3600"/>
              </a:lnSpc>
              <a:spcBef>
                <a:spcPts val="804"/>
              </a:spcBef>
              <a:spcAft>
                <a:spcPts val="0"/>
              </a:spcAft>
            </a:pPr>
            <a:r>
              <a:rPr dirty="0" sz="2300">
                <a:solidFill>
                  <a:srgbClr val="4f81bd"/>
                </a:solidFill>
                <a:latin typeface="SEKHBF+Wingdings-Regular"/>
                <a:cs typeface="SEKHBF+Wingdings-Regular"/>
              </a:rPr>
              <a:t>n</a:t>
            </a:r>
            <a:r>
              <a:rPr dirty="0" sz="2300" spc="407">
                <a:solidFill>
                  <a:srgbClr val="4f81bd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RAQRFW+Calibri"/>
                <a:cs typeface="RAQRFW+Calibri"/>
              </a:rPr>
              <a:t>Theꢀplatformꢀneedsꢀtoꢀbeꢀ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ꢀ</a:t>
            </a:r>
            <a:r>
              <a:rPr dirty="0" sz="3200">
                <a:solidFill>
                  <a:srgbClr val="000000"/>
                </a:solidFill>
                <a:latin typeface="SEKHBF+Wingdings-Regular"/>
                <a:cs typeface="SEKHBF+Wingdings-Regular"/>
              </a:rPr>
              <a:t>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ꢀforꢀbetterꢀstylesꢀ</a:t>
            </a:r>
          </a:p>
          <a:p>
            <a:pPr marL="0" marR="0">
              <a:lnSpc>
                <a:spcPts val="3600"/>
              </a:lnSpc>
              <a:spcBef>
                <a:spcPts val="711"/>
              </a:spcBef>
              <a:spcAft>
                <a:spcPts val="0"/>
              </a:spcAft>
            </a:pPr>
            <a:r>
              <a:rPr dirty="0" sz="2300">
                <a:solidFill>
                  <a:srgbClr val="4f81bd"/>
                </a:solidFill>
                <a:latin typeface="SEKHBF+Wingdings-Regular"/>
                <a:cs typeface="SEKHBF+Wingdings-Regular"/>
              </a:rPr>
              <a:t>n</a:t>
            </a:r>
            <a:r>
              <a:rPr dirty="0" sz="2300" spc="407">
                <a:solidFill>
                  <a:srgbClr val="4f81bd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RAQRFW+Calibri"/>
                <a:cs typeface="RAQRFW+Calibri"/>
              </a:rPr>
              <a:t>Theꢀplatformꢀneedsꢀtoꢀbeꢀ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ꢀ</a:t>
            </a:r>
            <a:r>
              <a:rPr dirty="0" sz="3200">
                <a:solidFill>
                  <a:srgbClr val="000000"/>
                </a:solidFill>
                <a:latin typeface="SEKHBF+Wingdings-Regular"/>
                <a:cs typeface="SEKHBF+Wingdings-Regular"/>
              </a:rPr>
              <a:t>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ꢀforꢀsafetyꢀreason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496" y="157419"/>
            <a:ext cx="8022781" cy="621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7375e"/>
                </a:solidFill>
                <a:latin typeface="Calibri"/>
                <a:cs typeface="Calibri"/>
              </a:rPr>
              <a:t>TRIZ</a:t>
            </a:r>
            <a:r>
              <a:rPr dirty="0" sz="40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17375e"/>
                </a:solidFill>
                <a:latin typeface="Calibri"/>
                <a:cs typeface="Calibri"/>
              </a:rPr>
              <a:t>Solution</a:t>
            </a:r>
            <a:r>
              <a:rPr dirty="0" sz="4000" spc="4229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c0504d"/>
                </a:solidFill>
                <a:latin typeface="TBGBNG+Wingdings-Regular,Bold"/>
                <a:cs typeface="TBGBNG+Wingdings-Regular,Bold"/>
              </a:rPr>
              <a:t></a:t>
            </a:r>
            <a:r>
              <a:rPr dirty="0" sz="4000" spc="-104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c0504d"/>
                </a:solidFill>
                <a:latin typeface="Calibri"/>
                <a:cs typeface="Calibri"/>
              </a:rPr>
              <a:t>SOFTEN</a:t>
            </a:r>
            <a:r>
              <a:rPr dirty="0" sz="40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c0504d"/>
                </a:solidFill>
                <a:latin typeface="Calibri"/>
                <a:cs typeface="Calibri"/>
              </a:rPr>
              <a:t>the</a:t>
            </a:r>
            <a:r>
              <a:rPr dirty="0" sz="40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c0504d"/>
                </a:solidFill>
                <a:latin typeface="Calibri"/>
                <a:cs typeface="Calibri"/>
              </a:rPr>
              <a:t>water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7830" y="343505"/>
            <a:ext cx="6956804" cy="932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TRIZ</a:t>
            </a:r>
            <a:r>
              <a:rPr dirty="0" sz="3200" spc="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comeꢀupꢀwithꢀtheꢀideaꢀofꢀ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softening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3849" y="4848911"/>
            <a:ext cx="6905339" cy="141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Softening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3200" spc="-20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forꢀdivingꢀisꢀanꢀexampleꢀ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ofꢀTRIZꢀInventiveꢀPrincipleꢀ#35ꢀ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“Parameter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Change”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2460" y="278178"/>
            <a:ext cx="360286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8" b="1">
                <a:solidFill>
                  <a:srgbClr val="4f6228"/>
                </a:solidFill>
                <a:latin typeface="Calibri"/>
                <a:cs typeface="Calibri"/>
              </a:rPr>
              <a:t>Trimming=</a:t>
            </a:r>
            <a:r>
              <a:rPr dirty="0" sz="3200" spc="18" b="1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4f6228"/>
                </a:solidFill>
                <a:latin typeface="Calibri"/>
                <a:cs typeface="Calibri"/>
              </a:rPr>
              <a:t>Tool</a:t>
            </a:r>
            <a:r>
              <a:rPr dirty="0" sz="3200" b="1">
                <a:solidFill>
                  <a:srgbClr val="4f6228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4f6228"/>
                </a:solidFill>
                <a:latin typeface="Calibri"/>
                <a:cs typeface="Calibri"/>
              </a:rPr>
              <a:t>TRIZ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03" y="1012842"/>
            <a:ext cx="8780524" cy="133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8" b="1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Trimming</a:t>
            </a: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ꢀisꢀaꢀmethodꢀofꢀeliminatingꢀComponentsꢀfromꢀ</a:t>
            </a:r>
          </a:p>
          <a:p>
            <a:pPr marL="0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anꢀEngineeringꢀSystemꢀtoꢀreduceꢀorꢀeliminateꢀtheꢀ</a:t>
            </a:r>
          </a:p>
          <a:p>
            <a:pPr marL="0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disadvantagesꢀofꢀthoseꢀtrimmedꢀComponents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1041" y="5432442"/>
            <a:ext cx="5298876" cy="133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8" b="1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Trimming</a:t>
            </a: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ꢀisꢀusedꢀtoꢀincreaseꢀtheꢀ</a:t>
            </a:r>
          </a:p>
          <a:p>
            <a:pPr marL="0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efficiencyꢀandꢀreduceꢀtheꢀcostꢀofꢀ</a:t>
            </a:r>
          </a:p>
          <a:p>
            <a:pPr marL="0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RAQRFW+Calibri"/>
                <a:cs typeface="RAQRFW+Calibri"/>
                <a:hlinkClick r:id="rId3"/>
              </a:rPr>
              <a:t>theꢀEngineeringꢀSystemꢀ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215" y="223869"/>
            <a:ext cx="342743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Trimming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7765" y="1369710"/>
            <a:ext cx="1784882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202" y="2220059"/>
            <a:ext cx="7590482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“TheꢀFunctionꢀisꢀnotꢀneededꢀanyꢀmoreꢀbecauseꢀtheꢀ</a:t>
            </a:r>
          </a:p>
          <a:p>
            <a:pPr marL="811051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ObjectꢀofꢀtheꢀFunctionꢀnoꢀlongerꢀexists”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1628" y="223869"/>
            <a:ext cx="342743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Trimming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994" y="2356682"/>
            <a:ext cx="175720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153" y="3300965"/>
            <a:ext cx="5039361" cy="1247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“TheꢀObjectꢀbeingꢀworkedꢀbyꢀtheꢀ</a:t>
            </a:r>
          </a:p>
          <a:p>
            <a:pPr marL="231775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FunctionꢀperformsꢀtheꢀFunctionꢀ</a:t>
            </a:r>
          </a:p>
          <a:p>
            <a:pPr marL="231775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itselfꢀ”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215" y="223869"/>
            <a:ext cx="342743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Trimming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2190" y="1936221"/>
            <a:ext cx="173815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1480" y="2916745"/>
            <a:ext cx="4517702" cy="1247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TheꢀFunctionꢀisꢀtransferredꢀtoꢀ</a:t>
            </a:r>
          </a:p>
          <a:p>
            <a:pPr marL="410233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anotherꢀComponentꢀinꢀtheꢀ</a:t>
            </a:r>
          </a:p>
          <a:p>
            <a:pPr marL="692064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RAQRFW+Calibri"/>
                <a:cs typeface="RAQRFW+Calibri"/>
              </a:rPr>
              <a:t>SystemꢀorꢀSupersystemꢀ”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6428" y="1142975"/>
            <a:ext cx="1785775" cy="2239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A</a:t>
            </a:r>
          </a:p>
          <a:p>
            <a:pPr marL="28575" marR="0">
              <a:lnSpc>
                <a:spcPts val="4800"/>
              </a:lnSpc>
              <a:spcBef>
                <a:spcPts val="7737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0013" y="1170732"/>
            <a:ext cx="446335" cy="214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A</a:t>
            </a:r>
          </a:p>
          <a:p>
            <a:pPr marL="0" marR="0">
              <a:lnSpc>
                <a:spcPts val="4000"/>
              </a:lnSpc>
              <a:spcBef>
                <a:spcPts val="8623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9544" y="1161818"/>
            <a:ext cx="428724" cy="214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B</a:t>
            </a:r>
          </a:p>
          <a:p>
            <a:pPr marL="0" marR="0">
              <a:lnSpc>
                <a:spcPts val="4000"/>
              </a:lnSpc>
              <a:spcBef>
                <a:spcPts val="8623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34053" y="4569646"/>
            <a:ext cx="173815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Rule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f253f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0013" y="4617201"/>
            <a:ext cx="44633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39544" y="4608286"/>
            <a:ext cx="428724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6839" y="5798301"/>
            <a:ext cx="423267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C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215" y="140208"/>
            <a:ext cx="7300384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Trimming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#1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021" y="1354186"/>
            <a:ext cx="525437" cy="646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f253f"/>
                </a:solidFill>
                <a:latin typeface="DLFVAW+SegoeUISymbol"/>
                <a:cs typeface="DLFVAW+SegoeUISymbol"/>
              </a:rPr>
              <a:t>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638" y="1508805"/>
            <a:ext cx="534372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Howꢀdoꢀyouꢀtrimꢀaꢀtoothbrush?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2012" y="2272817"/>
            <a:ext cx="5118124" cy="210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Stepꢀ1:ꢀDoꢀaꢀcomponentꢀanalysisꢀ-ꢀ</a:t>
            </a:r>
          </a:p>
          <a:p>
            <a:pPr marL="1089025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areꢀtheꢀcompone</a:t>
            </a:r>
          </a:p>
          <a:p>
            <a:pPr marL="1089025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system?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Stepꢀ2:ꢀUnderstandꢀtheꢀin</a:t>
            </a:r>
          </a:p>
          <a:p>
            <a:pPr marL="1089025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isꢀtheꢀmainꢀusefulꢀf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2012" y="4406417"/>
            <a:ext cx="4207623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Stepꢀ3:ꢀBuildꢀaꢀfunctionꢀmo</a:t>
            </a:r>
          </a:p>
          <a:p>
            <a:pPr marL="1089025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partꢀcanꢀbeꢀtrimmed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215" y="140208"/>
            <a:ext cx="7300384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Trimming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#1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021" y="1354186"/>
            <a:ext cx="525437" cy="646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f253f"/>
                </a:solidFill>
                <a:latin typeface="DLFVAW+SegoeUISymbol"/>
                <a:cs typeface="DLFVAW+SegoeUISymbol"/>
              </a:rPr>
              <a:t>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638" y="1508805"/>
            <a:ext cx="621287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Whichꢀtrimmingꢀrulesꢀdidꢀyouꢀapply?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4642" y="2462745"/>
            <a:ext cx="7510958" cy="1399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RuleꢀA:ꢀYouꢀdon’tꢀneedꢀtheꢀfunctionꢀanymore</a:t>
            </a:r>
          </a:p>
          <a:p>
            <a:pPr marL="0" marR="0">
              <a:lnSpc>
                <a:spcPts val="2800"/>
              </a:lnSpc>
              <a:spcBef>
                <a:spcPts val="11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RuleꢀB:ꢀTheꢀobjectꢀperformsꢀtheꢀfunctionꢀitself</a:t>
            </a:r>
          </a:p>
          <a:p>
            <a:pPr marL="0" marR="0">
              <a:lnSpc>
                <a:spcPts val="2800"/>
              </a:lnSpc>
              <a:spcBef>
                <a:spcPts val="11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RuleꢀC:ꢀSomeꢀotherꢀcomponentsꢀdoesꢀtheꢀfunctionꢀ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2021" y="4523281"/>
            <a:ext cx="525437" cy="646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f253f"/>
                </a:solidFill>
                <a:latin typeface="DLFVAW+SegoeUISymbol"/>
                <a:cs typeface="DLFVAW+SegoeUISymbol"/>
              </a:rPr>
              <a:t>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0638" y="4677900"/>
            <a:ext cx="391259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</a:rPr>
              <a:t>Whatꢀdoesꢀitꢀlookꢀlike?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104" y="255413"/>
            <a:ext cx="647886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f253f"/>
                </a:solidFill>
                <a:latin typeface="RAQRFW+Calibri"/>
                <a:cs typeface="RAQRFW+Calibri"/>
                <a:hlinkClick r:id="rId3"/>
              </a:rPr>
              <a:t>Exerciseꢀ-ꢀTrimmingꢀCaseꢀStudyꢀ#1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02" y="4229522"/>
            <a:ext cx="4845868" cy="146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Whatꢀisꢀtheꢀ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main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useful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function</a:t>
            </a:r>
            <a:r>
              <a:rPr dirty="0" sz="3200" spc="-11" b="1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32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ofꢀaꢀtoothbrush?</a:t>
            </a:r>
          </a:p>
          <a:p>
            <a:pPr marL="0" marR="0">
              <a:lnSpc>
                <a:spcPts val="3107"/>
              </a:lnSpc>
              <a:spcBef>
                <a:spcPts val="9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EKHBF+Wingdings-Regular"/>
                <a:cs typeface="SEKHBF+Wingdings-Regular"/>
                <a:hlinkClick r:id="rId3"/>
              </a:rPr>
              <a:t></a:t>
            </a: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  <a:hlinkClick r:id="rId3"/>
              </a:rPr>
              <a:t>ꢀToꢀremoveꢀplaqueꢀfromꢀteeth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104" y="255413"/>
            <a:ext cx="806896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20">
                <a:solidFill>
                  <a:srgbClr val="0f253f"/>
                </a:solidFill>
                <a:latin typeface="RAQRFW+Calibri"/>
                <a:cs typeface="RAQRFW+Calibri"/>
              </a:rPr>
              <a:t>Performꢀ</a:t>
            </a:r>
            <a:r>
              <a:rPr dirty="0" sz="3600" b="1">
                <a:solidFill>
                  <a:srgbClr val="0f253f"/>
                </a:solidFill>
                <a:latin typeface="Calibri"/>
                <a:cs typeface="Calibri"/>
              </a:rPr>
              <a:t>Function</a:t>
            </a:r>
            <a:r>
              <a:rPr dirty="0" sz="3600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f253f"/>
                </a:solidFill>
                <a:latin typeface="Calibri"/>
                <a:cs typeface="Calibri"/>
              </a:rPr>
              <a:t>Analysis</a:t>
            </a:r>
            <a:r>
              <a:rPr dirty="0" sz="3600" spc="31" b="1">
                <a:solidFill>
                  <a:srgbClr val="0f253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f253f"/>
                </a:solidFill>
                <a:latin typeface="RAQRFW+Calibri"/>
                <a:cs typeface="RAQRFW+Calibri"/>
              </a:rPr>
              <a:t>ofꢀaꢀtoothbrush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9030" y="1789150"/>
            <a:ext cx="7033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hold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29109" y="1789151"/>
            <a:ext cx="110385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remove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6227" y="1831289"/>
            <a:ext cx="7033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hold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073" y="2075896"/>
            <a:ext cx="91794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Hand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75742" y="2075896"/>
            <a:ext cx="117648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Handle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2111" y="2077649"/>
            <a:ext cx="120721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Bristles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3641" y="2071115"/>
            <a:ext cx="87766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Food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104" y="255413"/>
            <a:ext cx="372561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20">
                <a:solidFill>
                  <a:srgbClr val="0f253f"/>
                </a:solidFill>
                <a:latin typeface="RAQRFW+Calibri"/>
                <a:cs typeface="RAQRFW+Calibri"/>
              </a:rPr>
              <a:t>Performꢀ</a:t>
            </a:r>
            <a:r>
              <a:rPr dirty="0" sz="3600" b="1">
                <a:solidFill>
                  <a:srgbClr val="0f253f"/>
                </a:solidFill>
                <a:latin typeface="Calibri"/>
                <a:cs typeface="Calibri"/>
              </a:rPr>
              <a:t>Trimming.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0210" y="982012"/>
            <a:ext cx="545531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Whichꢀtrimmingꢀrulesꢀdidꢀyouꢀapply?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4874" y="1495783"/>
            <a:ext cx="646914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Rule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:ꢀSomeꢀotherꢀcomponentsꢀdoesꢀtheꢀfunctionꢀ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62014" y="2437071"/>
            <a:ext cx="7033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hold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2093" y="2437072"/>
            <a:ext cx="110385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remove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9211" y="2479210"/>
            <a:ext cx="7033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hold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0056" y="2723817"/>
            <a:ext cx="917947" cy="2273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Hand</a:t>
            </a:r>
          </a:p>
          <a:p>
            <a:pPr marL="0" marR="0">
              <a:lnSpc>
                <a:spcPts val="2800"/>
              </a:lnSpc>
              <a:spcBef>
                <a:spcPts val="1200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Hand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5094" y="2725570"/>
            <a:ext cx="1207219" cy="2273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Bristles</a:t>
            </a:r>
          </a:p>
          <a:p>
            <a:pPr marL="0" marR="0">
              <a:lnSpc>
                <a:spcPts val="2800"/>
              </a:lnSpc>
              <a:spcBef>
                <a:spcPts val="1200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Bristles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6625" y="2719037"/>
            <a:ext cx="877664" cy="2273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Food</a:t>
            </a:r>
          </a:p>
          <a:p>
            <a:pPr marL="0" marR="0">
              <a:lnSpc>
                <a:spcPts val="2800"/>
              </a:lnSpc>
              <a:spcBef>
                <a:spcPts val="1200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RAQRFW+Calibri"/>
                <a:cs typeface="RAQRFW+Calibri"/>
              </a:rPr>
              <a:t>Food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2092" y="4316677"/>
            <a:ext cx="110385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remove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61681" y="4349423"/>
            <a:ext cx="7033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AQRFW+Calibri"/>
                <a:cs typeface="RAQRFW+Calibri"/>
              </a:rPr>
              <a:t>hold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34383" y="5834907"/>
            <a:ext cx="398937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00"/>
                </a:solidFill>
                <a:latin typeface="Calibri"/>
                <a:cs typeface="Calibri"/>
              </a:rPr>
              <a:t>like?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408" y="241651"/>
            <a:ext cx="820248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Contoh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inovasi</a:t>
            </a:r>
            <a:r>
              <a:rPr dirty="0" sz="2000" spc="-5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Model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Uji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Kompetensi</a:t>
            </a:r>
            <a:r>
              <a:rPr dirty="0" sz="20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Terpadu</a:t>
            </a:r>
            <a:r>
              <a:rPr dirty="0" sz="2000" spc="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SMK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Bidang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Otomotif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7503" y="800198"/>
            <a:ext cx="1663526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PengembanganꢀStandarꢀ</a:t>
            </a:r>
          </a:p>
          <a:p>
            <a:pPr marL="364814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Kompetensi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1159" y="813030"/>
            <a:ext cx="2179242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1.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SKKNIꢀdanꢀSpektrumꢀKemendikbud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2.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Kebutuhanꢀindustri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61159" y="1141490"/>
            <a:ext cx="20408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AQRFW+Calibri"/>
                <a:cs typeface="RAQRFW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61159" y="1422630"/>
            <a:ext cx="359691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i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1050" spc="76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MoU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/perjanjianꢀkerjasamaꢀantaraꢀSMK-DUDI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2.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Sinkronisasiꢀkurikulumꢀdenganꢀmelibatkanꢀindustriꢀsecaraꢀaktif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939" y="1445666"/>
            <a:ext cx="178221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PengembanganꢀKurikulum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25877" y="1996947"/>
            <a:ext cx="2794292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1.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Modelꢀpembelajaranꢀberbasisꢀkompetensi/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CBT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6950" y="2129104"/>
            <a:ext cx="1361746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PembelajaranꢀdiꢀSMK</a:t>
            </a:r>
          </a:p>
          <a:p>
            <a:pPr marL="119856" marR="0">
              <a:lnSpc>
                <a:spcPts val="1100"/>
              </a:lnSpc>
              <a:spcBef>
                <a:spcPts val="130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SMKꢀdanꢀIndustri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25877" y="2149347"/>
            <a:ext cx="4982791" cy="627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i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1050" spc="76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passport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ꢀmeliputiꢀ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ꢀ(SMK)ꢀdanꢀ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ꢀ(DUDI)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3.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Siswaꢀdibekaliꢀdenganꢀ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soft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ꢀmelaluiꢀmateriꢀsiswaꢀber-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Kaizen</a:t>
            </a:r>
          </a:p>
          <a:p>
            <a:pPr marL="0" marR="0">
              <a:lnSpc>
                <a:spcPts val="105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4.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Siswaꢀmelakukanꢀprakerinꢀdenganꢀmemilihꢀpadaꢀfokusꢀ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ꢀkompetensiꢀdanꢀmendapatꢀ</a:t>
            </a:r>
          </a:p>
          <a:p>
            <a:pPr marL="228600" marR="0">
              <a:lnSpc>
                <a:spcPts val="1000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persetujuanꢀindustri.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5877" y="2758947"/>
            <a:ext cx="4335582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5.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Siswaꢀdapatꢀmelakukanꢀujiꢀkompetensiꢀdiꢀtempatꢀkerjaꢀmelaluiꢀpekerjaanꢀriil.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6.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Pembimbingꢀindustriꢀmengujiꢀkompetensiꢀsiswaꢀ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01240" y="3041142"/>
            <a:ext cx="680925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Belumꢀ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kompeten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8240" y="3146234"/>
            <a:ext cx="68917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Kompeten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9441" y="3498341"/>
            <a:ext cx="680925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Belumꢀ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kompeten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03558" y="3651029"/>
            <a:ext cx="2818002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1.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TempatꢀUjiꢀKompetensi/TUK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2.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AsesorꢀsilangꢀdenganꢀSMKꢀꢀlain</a:t>
            </a:r>
          </a:p>
          <a:p>
            <a:pPr marL="0" marR="0">
              <a:lnSpc>
                <a:spcPts val="105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3.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LSPP-1ꢀmelakukanꢀujiꢀkompetensiꢀ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4.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Ujiꢀkompetensiꢀdilakukanꢀmelaluiꢀsimulasiꢀkerja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6825" y="3731666"/>
            <a:ext cx="125529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89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UjiꢀKompetensi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SMKꢀatauꢀIndustri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5326" y="4493536"/>
            <a:ext cx="1451923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VerifikasiꢀolehꢀLSPP-1/ꢀ</a:t>
            </a:r>
          </a:p>
          <a:p>
            <a:pPr marL="176212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AsosiasiꢀIndustri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48241" y="4529273"/>
            <a:ext cx="68917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Kompeten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64049" y="4585302"/>
            <a:ext cx="248652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1.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Buktiꢀujiꢀkompetensiꢀdalamꢀ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000000"/>
                </a:solidFill>
                <a:latin typeface="Calibri"/>
                <a:cs typeface="Calibri"/>
              </a:rPr>
              <a:t>passport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64049" y="4898522"/>
            <a:ext cx="20408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AQRFW+Calibri"/>
                <a:cs typeface="RAQRFW+Calibri"/>
              </a:rPr>
              <a:t>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8823" y="5346192"/>
            <a:ext cx="42872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Tidak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18862" y="5488228"/>
            <a:ext cx="1103151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Apakahꢀhasilnyaꢀ</a:t>
            </a:r>
          </a:p>
          <a:p>
            <a:pPr marL="30956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AQRFW+Calibri"/>
                <a:cs typeface="RAQRFW+Calibri"/>
              </a:rPr>
              <a:t>sesuaiꢀkriteria?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81299" y="6021351"/>
            <a:ext cx="27512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Ya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83899" y="6322466"/>
            <a:ext cx="139719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AQRFW+Calibri"/>
                <a:cs typeface="RAQRFW+Calibri"/>
              </a:rPr>
              <a:t>PenerbitanꢀSertifi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kat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84959" y="6310071"/>
            <a:ext cx="2594296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1.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AdaꢀjaminanꢀꢀkompetensiꢀbagiꢀlulusanꢀSMK</a:t>
            </a:r>
          </a:p>
          <a:p>
            <a:pPr marL="0" marR="0">
              <a:lnSpc>
                <a:spcPts val="10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RAQRFW+Calibri"/>
                <a:cs typeface="RAQRFW+Calibri"/>
              </a:rPr>
              <a:t>2.</a:t>
            </a:r>
            <a:r>
              <a:rPr dirty="0" sz="10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RAQRFW+Calibri"/>
                <a:cs typeface="RAQRFW+Calibri"/>
              </a:rPr>
              <a:t>Diakuiꢀolehꢀlembagaꢀsertifikasiꢀprofes</a:t>
            </a:r>
            <a:r>
              <a:rPr dirty="0" sz="1000">
                <a:solidFill>
                  <a:srgbClr val="ffffff"/>
                </a:solidFill>
                <a:latin typeface="RAQRFW+Calibri"/>
                <a:cs typeface="RAQRFW+Calibri"/>
              </a:rPr>
              <a:t>i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814" y="310434"/>
            <a:ext cx="902437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CONTOH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INOVASI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CATATKAN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KEKAYAAN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INTELEKTUAL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KEMKUMHAM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1330" y="883871"/>
            <a:ext cx="328359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Patenꢀsederhana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814" y="310434"/>
            <a:ext cx="902437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CONTOH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INOVASI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CATATKAN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KEKAYAAN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INTELEKTUAL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KEMKUMHAM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0637" y="775557"/>
            <a:ext cx="192851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HakꢀCipta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814" y="310434"/>
            <a:ext cx="9024373" cy="80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CONTOH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INOVASI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CATATKAN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KEKAYAAN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INTELEKTUAL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KEMKUMHAM</a:t>
            </a:r>
          </a:p>
          <a:p>
            <a:pPr marL="2860870" marR="0">
              <a:lnSpc>
                <a:spcPts val="3600"/>
              </a:lnSpc>
              <a:spcBef>
                <a:spcPts val="65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RAQRFW+Calibri"/>
                <a:cs typeface="RAQRFW+Calibri"/>
              </a:rPr>
              <a:t>DesainꢀIndustri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8889" y="2161939"/>
            <a:ext cx="1986781" cy="121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CERTTC+LucidaHandwriting-Italic,Bold"/>
                <a:cs typeface="CERTTC+LucidaHandwriting-Italic,Bold"/>
              </a:rPr>
              <a:t>Matur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CERTTC+LucidaHandwriting-Italic,Bold"/>
                <a:cs typeface="CERTTC+LucidaHandwriting-Italic,Bold"/>
              </a:rPr>
              <a:t>nuwun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1800" y="1440786"/>
            <a:ext cx="184162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RAQRFW+Calibri"/>
                <a:cs typeface="RAQRFW+Calibri"/>
              </a:rPr>
              <a:t>Definisi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2865" y="3027878"/>
            <a:ext cx="5916017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Inovasiꢀakanꢀmenghasilkan:ꢀ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2865" y="3637478"/>
            <a:ext cx="6155134" cy="298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prosesꢀbaru,ꢀprodukꢀbaru,ꢀ</a:t>
            </a:r>
          </a:p>
          <a:p>
            <a:pPr marL="0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pembukaanꢀpasarꢀbaru,ꢀcaraꢀ</a:t>
            </a:r>
          </a:p>
          <a:p>
            <a:pPr marL="0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baruꢀdalamꢀmengaturꢀbisnis,ꢀ</a:t>
            </a:r>
          </a:p>
          <a:p>
            <a:pPr marL="0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danꢀsumberꢀpasokanꢀbaru</a:t>
            </a: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ꢀ</a:t>
            </a:r>
          </a:p>
          <a:p>
            <a:pPr marL="0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RAQRFW+Calibri"/>
                <a:cs typeface="RAQRFW+Calibri"/>
              </a:rPr>
              <a:t>(</a:t>
            </a:r>
            <a:r>
              <a:rPr dirty="0" sz="4000">
                <a:solidFill>
                  <a:srgbClr val="222222"/>
                </a:solidFill>
                <a:latin typeface="RAQRFW+Calibri"/>
                <a:cs typeface="RAQRFW+Calibri"/>
              </a:rPr>
              <a:t>Schumpeter,ꢀ1934).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2022-06-15T19:57:06-05:00</dcterms:modified>
</cp:coreProperties>
</file>