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9" r:id="rId4"/>
    <p:sldId id="268" r:id="rId5"/>
    <p:sldId id="266" r:id="rId6"/>
    <p:sldId id="267" r:id="rId7"/>
    <p:sldId id="288" r:id="rId8"/>
    <p:sldId id="315" r:id="rId9"/>
    <p:sldId id="297" r:id="rId10"/>
    <p:sldId id="299" r:id="rId11"/>
    <p:sldId id="298" r:id="rId12"/>
    <p:sldId id="300" r:id="rId13"/>
    <p:sldId id="316" r:id="rId14"/>
    <p:sldId id="301" r:id="rId15"/>
    <p:sldId id="302" r:id="rId16"/>
    <p:sldId id="304" r:id="rId17"/>
    <p:sldId id="305" r:id="rId18"/>
    <p:sldId id="306" r:id="rId19"/>
    <p:sldId id="308" r:id="rId20"/>
    <p:sldId id="295" r:id="rId21"/>
    <p:sldId id="309" r:id="rId22"/>
    <p:sldId id="312" r:id="rId23"/>
    <p:sldId id="311" r:id="rId24"/>
    <p:sldId id="310" r:id="rId25"/>
    <p:sldId id="314" r:id="rId26"/>
    <p:sldId id="3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DMISI%20MABA\MahasiswaBaru%204%20th%20sortir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ADMISI%20MABA\MahasiswaBaru%204%20th%20sorti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cat>
            <c:strRef>
              <c:f>Sheet4!$A$2:$A$23</c:f>
              <c:strCache>
                <c:ptCount val="22"/>
                <c:pt idx="0">
                  <c:v>BALI</c:v>
                </c:pt>
                <c:pt idx="1">
                  <c:v>BANTEN</c:v>
                </c:pt>
                <c:pt idx="2">
                  <c:v>BENGKULU</c:v>
                </c:pt>
                <c:pt idx="3">
                  <c:v>DI ACEH</c:v>
                </c:pt>
                <c:pt idx="4">
                  <c:v>DI Yogyakarta</c:v>
                </c:pt>
                <c:pt idx="5">
                  <c:v>JAMBI</c:v>
                </c:pt>
                <c:pt idx="6">
                  <c:v>JABAR</c:v>
                </c:pt>
                <c:pt idx="7">
                  <c:v>JATENG</c:v>
                </c:pt>
                <c:pt idx="8">
                  <c:v>JATIM</c:v>
                </c:pt>
                <c:pt idx="9">
                  <c:v>KALBAR</c:v>
                </c:pt>
                <c:pt idx="10">
                  <c:v>KALTENG</c:v>
                </c:pt>
                <c:pt idx="11">
                  <c:v>KALTIM</c:v>
                </c:pt>
                <c:pt idx="12">
                  <c:v>KALTARA</c:v>
                </c:pt>
                <c:pt idx="13">
                  <c:v>BABEL</c:v>
                </c:pt>
                <c:pt idx="14">
                  <c:v>KEPRI</c:v>
                </c:pt>
                <c:pt idx="15">
                  <c:v>LAMPUNG</c:v>
                </c:pt>
                <c:pt idx="16">
                  <c:v>NTB</c:v>
                </c:pt>
                <c:pt idx="17">
                  <c:v>NTT</c:v>
                </c:pt>
                <c:pt idx="18">
                  <c:v>PAPUA</c:v>
                </c:pt>
                <c:pt idx="19">
                  <c:v>RIAU</c:v>
                </c:pt>
                <c:pt idx="20">
                  <c:v>SUMSEL</c:v>
                </c:pt>
                <c:pt idx="21">
                  <c:v>SUMUT</c:v>
                </c:pt>
              </c:strCache>
            </c:strRef>
          </c:cat>
          <c:val>
            <c:numRef>
              <c:f>Sheet4!$B$2:$B$23</c:f>
              <c:numCache>
                <c:formatCode>General</c:formatCode>
                <c:ptCount val="22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82</c:v>
                </c:pt>
                <c:pt idx="5">
                  <c:v>7</c:v>
                </c:pt>
                <c:pt idx="6">
                  <c:v>7</c:v>
                </c:pt>
                <c:pt idx="7">
                  <c:v>77</c:v>
                </c:pt>
                <c:pt idx="8">
                  <c:v>10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22</c:v>
                </c:pt>
                <c:pt idx="14">
                  <c:v>3</c:v>
                </c:pt>
                <c:pt idx="15">
                  <c:v>15</c:v>
                </c:pt>
                <c:pt idx="16">
                  <c:v>12</c:v>
                </c:pt>
                <c:pt idx="17">
                  <c:v>1</c:v>
                </c:pt>
                <c:pt idx="18">
                  <c:v>1</c:v>
                </c:pt>
                <c:pt idx="19">
                  <c:v>5</c:v>
                </c:pt>
                <c:pt idx="20">
                  <c:v>20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3662176908592945"/>
          <c:y val="0"/>
          <c:w val="0.15930217961885199"/>
          <c:h val="1"/>
        </c:manualLayout>
      </c:layout>
      <c:overlay val="0"/>
      <c:spPr>
        <a:solidFill>
          <a:srgbClr val="FFFF00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6"/>
          <c:dLbls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Sheet4!$A$49:$A$55</c:f>
              <c:strCache>
                <c:ptCount val="7"/>
                <c:pt idx="0">
                  <c:v>DI Yogyakarta</c:v>
                </c:pt>
                <c:pt idx="1">
                  <c:v>JATENG</c:v>
                </c:pt>
                <c:pt idx="2">
                  <c:v>JATIM</c:v>
                </c:pt>
                <c:pt idx="3">
                  <c:v>BABEL</c:v>
                </c:pt>
                <c:pt idx="4">
                  <c:v>LAMPUNG</c:v>
                </c:pt>
                <c:pt idx="5">
                  <c:v>NTB</c:v>
                </c:pt>
                <c:pt idx="6">
                  <c:v>SUMSEL</c:v>
                </c:pt>
              </c:strCache>
            </c:strRef>
          </c:cat>
          <c:val>
            <c:numRef>
              <c:f>Sheet4!$B$49:$B$55</c:f>
              <c:numCache>
                <c:formatCode>General</c:formatCode>
                <c:ptCount val="7"/>
                <c:pt idx="0">
                  <c:v>82</c:v>
                </c:pt>
                <c:pt idx="1">
                  <c:v>77</c:v>
                </c:pt>
                <c:pt idx="2">
                  <c:v>10</c:v>
                </c:pt>
                <c:pt idx="3">
                  <c:v>22</c:v>
                </c:pt>
                <c:pt idx="4">
                  <c:v>15</c:v>
                </c:pt>
                <c:pt idx="5">
                  <c:v>12</c:v>
                </c:pt>
                <c:pt idx="6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spPr>
        <a:solidFill>
          <a:srgbClr val="FFFF00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9258F-049D-4770-9012-EC1E0457371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007217-DA7E-4D02-B20C-B388C416F11E}">
      <dgm:prSet phldrT="[Text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en-ID" dirty="0" err="1" smtClean="0"/>
            <a:t>Kaprodi</a:t>
          </a:r>
          <a:endParaRPr lang="en-US" dirty="0"/>
        </a:p>
      </dgm:t>
    </dgm:pt>
    <dgm:pt modelId="{9EB18623-D8E4-4EBA-ADAB-C776B476C188}" type="parTrans" cxnId="{F52F26B6-C9FC-417E-A821-87E83D359E11}">
      <dgm:prSet/>
      <dgm:spPr/>
      <dgm:t>
        <a:bodyPr/>
        <a:lstStyle/>
        <a:p>
          <a:endParaRPr lang="en-US"/>
        </a:p>
      </dgm:t>
    </dgm:pt>
    <dgm:pt modelId="{0B6C2BFB-0B17-43E5-88C7-FF843E57837D}" type="sibTrans" cxnId="{F52F26B6-C9FC-417E-A821-87E83D359E11}">
      <dgm:prSet/>
      <dgm:spPr/>
      <dgm:t>
        <a:bodyPr/>
        <a:lstStyle/>
        <a:p>
          <a:endParaRPr lang="en-US"/>
        </a:p>
      </dgm:t>
    </dgm:pt>
    <dgm:pt modelId="{C6926287-C8C7-43DC-876F-C76CE910CCFE}">
      <dgm:prSet phldrT="[Text]"/>
      <dgm:spPr>
        <a:solidFill>
          <a:srgbClr val="FFFF00"/>
        </a:solidFill>
      </dgm:spPr>
      <dgm:t>
        <a:bodyPr/>
        <a:lstStyle/>
        <a:p>
          <a:r>
            <a:rPr lang="en-ID" dirty="0" err="1" smtClean="0"/>
            <a:t>Dr.</a:t>
          </a:r>
          <a:r>
            <a:rPr lang="en-ID" dirty="0" smtClean="0"/>
            <a:t> Sri </a:t>
          </a:r>
          <a:r>
            <a:rPr lang="en-ID" dirty="0" err="1" smtClean="0"/>
            <a:t>Tutur</a:t>
          </a:r>
          <a:r>
            <a:rPr lang="en-ID" dirty="0" smtClean="0"/>
            <a:t>  </a:t>
          </a:r>
          <a:r>
            <a:rPr lang="en-ID" dirty="0" err="1" smtClean="0"/>
            <a:t>Martaningsih</a:t>
          </a:r>
          <a:r>
            <a:rPr lang="en-ID" dirty="0" smtClean="0"/>
            <a:t>, </a:t>
          </a:r>
          <a:r>
            <a:rPr lang="en-ID" dirty="0" err="1" smtClean="0"/>
            <a:t>M.Pd</a:t>
          </a:r>
          <a:endParaRPr lang="en-US" dirty="0"/>
        </a:p>
      </dgm:t>
    </dgm:pt>
    <dgm:pt modelId="{922C2BF8-7C32-4BB2-A1E5-18CBDFCA16CC}" type="parTrans" cxnId="{ADFFE540-0E11-47E4-9041-BA81DA5EE2A5}">
      <dgm:prSet/>
      <dgm:spPr/>
      <dgm:t>
        <a:bodyPr/>
        <a:lstStyle/>
        <a:p>
          <a:endParaRPr lang="en-US"/>
        </a:p>
      </dgm:t>
    </dgm:pt>
    <dgm:pt modelId="{2F4E6423-9C09-4BB5-AC9A-5B3422A8D75D}" type="sibTrans" cxnId="{ADFFE540-0E11-47E4-9041-BA81DA5EE2A5}">
      <dgm:prSet/>
      <dgm:spPr/>
      <dgm:t>
        <a:bodyPr/>
        <a:lstStyle/>
        <a:p>
          <a:endParaRPr lang="en-US"/>
        </a:p>
      </dgm:t>
    </dgm:pt>
    <dgm:pt modelId="{6A8E87E8-8AD6-4732-9AE4-BA1B0C0E648A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ID" dirty="0" err="1" smtClean="0"/>
            <a:t>Sekprodi</a:t>
          </a:r>
          <a:r>
            <a:rPr lang="en-ID" dirty="0" smtClean="0"/>
            <a:t> </a:t>
          </a:r>
          <a:endParaRPr lang="en-US" dirty="0"/>
        </a:p>
      </dgm:t>
    </dgm:pt>
    <dgm:pt modelId="{5CCB66B5-5966-4E4D-93D1-09E10AB440FC}" type="parTrans" cxnId="{DBE14C91-8709-47A0-BB7D-1718502ED67B}">
      <dgm:prSet/>
      <dgm:spPr/>
      <dgm:t>
        <a:bodyPr/>
        <a:lstStyle/>
        <a:p>
          <a:endParaRPr lang="en-US"/>
        </a:p>
      </dgm:t>
    </dgm:pt>
    <dgm:pt modelId="{258F61E1-E759-4273-AAA4-11BA0AEE74A0}" type="sibTrans" cxnId="{DBE14C91-8709-47A0-BB7D-1718502ED67B}">
      <dgm:prSet/>
      <dgm:spPr/>
      <dgm:t>
        <a:bodyPr/>
        <a:lstStyle/>
        <a:p>
          <a:endParaRPr lang="en-US"/>
        </a:p>
      </dgm:t>
    </dgm:pt>
    <dgm:pt modelId="{D4273886-2CED-4048-BA47-D36A49984254}">
      <dgm:prSet phldrT="[Text]"/>
      <dgm:spPr>
        <a:solidFill>
          <a:srgbClr val="FFFF00"/>
        </a:solidFill>
      </dgm:spPr>
      <dgm:t>
        <a:bodyPr/>
        <a:lstStyle/>
        <a:p>
          <a:r>
            <a:rPr lang="en-ID" dirty="0" err="1" smtClean="0"/>
            <a:t>Ika</a:t>
          </a:r>
          <a:r>
            <a:rPr lang="en-ID" dirty="0" smtClean="0"/>
            <a:t> </a:t>
          </a:r>
          <a:r>
            <a:rPr lang="en-ID" dirty="0" err="1" smtClean="0"/>
            <a:t>Maryani</a:t>
          </a:r>
          <a:r>
            <a:rPr lang="en-ID" dirty="0" smtClean="0"/>
            <a:t>, </a:t>
          </a:r>
          <a:r>
            <a:rPr lang="en-ID" dirty="0" err="1" smtClean="0"/>
            <a:t>M.Pd</a:t>
          </a:r>
          <a:endParaRPr lang="en-US" dirty="0"/>
        </a:p>
      </dgm:t>
    </dgm:pt>
    <dgm:pt modelId="{3ED8BD50-3E35-4F50-9CC3-963C1A73BFF0}" type="parTrans" cxnId="{75660A42-F19C-461B-B024-3EC5FAF1614B}">
      <dgm:prSet/>
      <dgm:spPr/>
      <dgm:t>
        <a:bodyPr/>
        <a:lstStyle/>
        <a:p>
          <a:endParaRPr lang="en-US"/>
        </a:p>
      </dgm:t>
    </dgm:pt>
    <dgm:pt modelId="{ACA6A83C-E252-45D6-834A-D95A2CFD0D6B}" type="sibTrans" cxnId="{75660A42-F19C-461B-B024-3EC5FAF1614B}">
      <dgm:prSet/>
      <dgm:spPr/>
      <dgm:t>
        <a:bodyPr/>
        <a:lstStyle/>
        <a:p>
          <a:endParaRPr lang="en-US"/>
        </a:p>
      </dgm:t>
    </dgm:pt>
    <dgm:pt modelId="{ECE75F16-FD66-45B1-BCA3-B3E56E6CC85F}" type="pres">
      <dgm:prSet presAssocID="{05D9258F-049D-4770-9012-EC1E045737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09C445-B1CB-4153-A1B1-777BBD863EDB}" type="pres">
      <dgm:prSet presAssocID="{40007217-DA7E-4D02-B20C-B388C416F11E}" presName="circle1" presStyleLbl="node1" presStyleIdx="0" presStyleCnt="2"/>
      <dgm:spPr/>
    </dgm:pt>
    <dgm:pt modelId="{7C5C33B9-4562-4213-96FC-EE179A27F829}" type="pres">
      <dgm:prSet presAssocID="{40007217-DA7E-4D02-B20C-B388C416F11E}" presName="space" presStyleCnt="0"/>
      <dgm:spPr/>
    </dgm:pt>
    <dgm:pt modelId="{6844767E-E43A-464D-ACD8-7DE25CE8B579}" type="pres">
      <dgm:prSet presAssocID="{40007217-DA7E-4D02-B20C-B388C416F11E}" presName="rect1" presStyleLbl="alignAcc1" presStyleIdx="0" presStyleCnt="2" custScaleX="125079"/>
      <dgm:spPr/>
      <dgm:t>
        <a:bodyPr/>
        <a:lstStyle/>
        <a:p>
          <a:endParaRPr lang="en-US"/>
        </a:p>
      </dgm:t>
    </dgm:pt>
    <dgm:pt modelId="{7EEFC987-4F58-4B43-BD91-604DC401D6BC}" type="pres">
      <dgm:prSet presAssocID="{6A8E87E8-8AD6-4732-9AE4-BA1B0C0E648A}" presName="vertSpace2" presStyleLbl="node1" presStyleIdx="0" presStyleCnt="2"/>
      <dgm:spPr/>
    </dgm:pt>
    <dgm:pt modelId="{5BD405FC-DAB1-4BDD-89A5-0F663947A5D9}" type="pres">
      <dgm:prSet presAssocID="{6A8E87E8-8AD6-4732-9AE4-BA1B0C0E648A}" presName="circle2" presStyleLbl="node1" presStyleIdx="1" presStyleCnt="2" custLinFactNeighborX="-34290" custLinFactNeighborY="1106"/>
      <dgm:spPr/>
    </dgm:pt>
    <dgm:pt modelId="{FA1B3067-ADD4-4DFB-A57F-77D0543344C8}" type="pres">
      <dgm:prSet presAssocID="{6A8E87E8-8AD6-4732-9AE4-BA1B0C0E648A}" presName="rect2" presStyleLbl="alignAcc1" presStyleIdx="1" presStyleCnt="2" custScaleX="125118" custLinFactNeighborX="4944" custLinFactNeighborY="3318"/>
      <dgm:spPr/>
      <dgm:t>
        <a:bodyPr/>
        <a:lstStyle/>
        <a:p>
          <a:endParaRPr lang="en-US"/>
        </a:p>
      </dgm:t>
    </dgm:pt>
    <dgm:pt modelId="{D08CA9FD-F0C0-4194-B6C2-6C16A421EF16}" type="pres">
      <dgm:prSet presAssocID="{40007217-DA7E-4D02-B20C-B388C416F11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DCF85-DA69-4B59-A65B-2836201FD1D0}" type="pres">
      <dgm:prSet presAssocID="{40007217-DA7E-4D02-B20C-B388C416F11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7246C-BFA5-4EA8-BF73-BEAC081CD290}" type="pres">
      <dgm:prSet presAssocID="{6A8E87E8-8AD6-4732-9AE4-BA1B0C0E648A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2CEAB-E22D-47D9-9AAF-ED4F37F4AF5E}" type="pres">
      <dgm:prSet presAssocID="{6A8E87E8-8AD6-4732-9AE4-BA1B0C0E648A}" presName="rect2ChTx" presStyleLbl="alignAcc1" presStyleIdx="1" presStyleCnt="2" custScaleX="110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561EA-313A-4179-AB1A-883F4633A601}" type="presOf" srcId="{05D9258F-049D-4770-9012-EC1E04573712}" destId="{ECE75F16-FD66-45B1-BCA3-B3E56E6CC85F}" srcOrd="0" destOrd="0" presId="urn:microsoft.com/office/officeart/2005/8/layout/target3"/>
    <dgm:cxn modelId="{E2C63EE4-0BB1-41A7-AC9F-BBFBFC736440}" type="presOf" srcId="{40007217-DA7E-4D02-B20C-B388C416F11E}" destId="{6844767E-E43A-464D-ACD8-7DE25CE8B579}" srcOrd="0" destOrd="0" presId="urn:microsoft.com/office/officeart/2005/8/layout/target3"/>
    <dgm:cxn modelId="{75660A42-F19C-461B-B024-3EC5FAF1614B}" srcId="{6A8E87E8-8AD6-4732-9AE4-BA1B0C0E648A}" destId="{D4273886-2CED-4048-BA47-D36A49984254}" srcOrd="0" destOrd="0" parTransId="{3ED8BD50-3E35-4F50-9CC3-963C1A73BFF0}" sibTransId="{ACA6A83C-E252-45D6-834A-D95A2CFD0D6B}"/>
    <dgm:cxn modelId="{F52F26B6-C9FC-417E-A821-87E83D359E11}" srcId="{05D9258F-049D-4770-9012-EC1E04573712}" destId="{40007217-DA7E-4D02-B20C-B388C416F11E}" srcOrd="0" destOrd="0" parTransId="{9EB18623-D8E4-4EBA-ADAB-C776B476C188}" sibTransId="{0B6C2BFB-0B17-43E5-88C7-FF843E57837D}"/>
    <dgm:cxn modelId="{D8340D84-8043-4106-A566-9B9161B99389}" type="presOf" srcId="{C6926287-C8C7-43DC-876F-C76CE910CCFE}" destId="{07CDCF85-DA69-4B59-A65B-2836201FD1D0}" srcOrd="0" destOrd="0" presId="urn:microsoft.com/office/officeart/2005/8/layout/target3"/>
    <dgm:cxn modelId="{4E1D3721-B664-4A2D-82C3-B75F62613094}" type="presOf" srcId="{6A8E87E8-8AD6-4732-9AE4-BA1B0C0E648A}" destId="{5B47246C-BFA5-4EA8-BF73-BEAC081CD290}" srcOrd="1" destOrd="0" presId="urn:microsoft.com/office/officeart/2005/8/layout/target3"/>
    <dgm:cxn modelId="{DBE14C91-8709-47A0-BB7D-1718502ED67B}" srcId="{05D9258F-049D-4770-9012-EC1E04573712}" destId="{6A8E87E8-8AD6-4732-9AE4-BA1B0C0E648A}" srcOrd="1" destOrd="0" parTransId="{5CCB66B5-5966-4E4D-93D1-09E10AB440FC}" sibTransId="{258F61E1-E759-4273-AAA4-11BA0AEE74A0}"/>
    <dgm:cxn modelId="{50FDE679-7734-438A-AA36-1CCC4F9BD534}" type="presOf" srcId="{40007217-DA7E-4D02-B20C-B388C416F11E}" destId="{D08CA9FD-F0C0-4194-B6C2-6C16A421EF16}" srcOrd="1" destOrd="0" presId="urn:microsoft.com/office/officeart/2005/8/layout/target3"/>
    <dgm:cxn modelId="{C01737B2-C00E-4C5F-8DDE-43D70065CDF1}" type="presOf" srcId="{D4273886-2CED-4048-BA47-D36A49984254}" destId="{F922CEAB-E22D-47D9-9AAF-ED4F37F4AF5E}" srcOrd="0" destOrd="0" presId="urn:microsoft.com/office/officeart/2005/8/layout/target3"/>
    <dgm:cxn modelId="{9C02880C-4E72-43F1-B419-D180F84CBD46}" type="presOf" srcId="{6A8E87E8-8AD6-4732-9AE4-BA1B0C0E648A}" destId="{FA1B3067-ADD4-4DFB-A57F-77D0543344C8}" srcOrd="0" destOrd="0" presId="urn:microsoft.com/office/officeart/2005/8/layout/target3"/>
    <dgm:cxn modelId="{ADFFE540-0E11-47E4-9041-BA81DA5EE2A5}" srcId="{40007217-DA7E-4D02-B20C-B388C416F11E}" destId="{C6926287-C8C7-43DC-876F-C76CE910CCFE}" srcOrd="0" destOrd="0" parTransId="{922C2BF8-7C32-4BB2-A1E5-18CBDFCA16CC}" sibTransId="{2F4E6423-9C09-4BB5-AC9A-5B3422A8D75D}"/>
    <dgm:cxn modelId="{D5563B1F-9CDC-4E87-81A6-944FF2C5D79D}" type="presParOf" srcId="{ECE75F16-FD66-45B1-BCA3-B3E56E6CC85F}" destId="{BA09C445-B1CB-4153-A1B1-777BBD863EDB}" srcOrd="0" destOrd="0" presId="urn:microsoft.com/office/officeart/2005/8/layout/target3"/>
    <dgm:cxn modelId="{DE7E167E-B03E-404C-8FAA-713DFD243290}" type="presParOf" srcId="{ECE75F16-FD66-45B1-BCA3-B3E56E6CC85F}" destId="{7C5C33B9-4562-4213-96FC-EE179A27F829}" srcOrd="1" destOrd="0" presId="urn:microsoft.com/office/officeart/2005/8/layout/target3"/>
    <dgm:cxn modelId="{91D44C43-FE3E-4A2C-B92E-3B690D421E5A}" type="presParOf" srcId="{ECE75F16-FD66-45B1-BCA3-B3E56E6CC85F}" destId="{6844767E-E43A-464D-ACD8-7DE25CE8B579}" srcOrd="2" destOrd="0" presId="urn:microsoft.com/office/officeart/2005/8/layout/target3"/>
    <dgm:cxn modelId="{B609CE02-7157-4156-BF33-EE1E118C4957}" type="presParOf" srcId="{ECE75F16-FD66-45B1-BCA3-B3E56E6CC85F}" destId="{7EEFC987-4F58-4B43-BD91-604DC401D6BC}" srcOrd="3" destOrd="0" presId="urn:microsoft.com/office/officeart/2005/8/layout/target3"/>
    <dgm:cxn modelId="{835D9FB0-9D9B-4CB2-AE74-C19DA99348AE}" type="presParOf" srcId="{ECE75F16-FD66-45B1-BCA3-B3E56E6CC85F}" destId="{5BD405FC-DAB1-4BDD-89A5-0F663947A5D9}" srcOrd="4" destOrd="0" presId="urn:microsoft.com/office/officeart/2005/8/layout/target3"/>
    <dgm:cxn modelId="{16F45F03-BF5A-48C6-B134-603A587EDAE0}" type="presParOf" srcId="{ECE75F16-FD66-45B1-BCA3-B3E56E6CC85F}" destId="{FA1B3067-ADD4-4DFB-A57F-77D0543344C8}" srcOrd="5" destOrd="0" presId="urn:microsoft.com/office/officeart/2005/8/layout/target3"/>
    <dgm:cxn modelId="{492AE8A5-11F6-462A-A0BF-D863E29CECA9}" type="presParOf" srcId="{ECE75F16-FD66-45B1-BCA3-B3E56E6CC85F}" destId="{D08CA9FD-F0C0-4194-B6C2-6C16A421EF16}" srcOrd="6" destOrd="0" presId="urn:microsoft.com/office/officeart/2005/8/layout/target3"/>
    <dgm:cxn modelId="{D12E5A6C-C495-4565-A118-A88A19E7E326}" type="presParOf" srcId="{ECE75F16-FD66-45B1-BCA3-B3E56E6CC85F}" destId="{07CDCF85-DA69-4B59-A65B-2836201FD1D0}" srcOrd="7" destOrd="0" presId="urn:microsoft.com/office/officeart/2005/8/layout/target3"/>
    <dgm:cxn modelId="{D6C19040-2F80-4B40-A0CC-C9DBE3BDE3E9}" type="presParOf" srcId="{ECE75F16-FD66-45B1-BCA3-B3E56E6CC85F}" destId="{5B47246C-BFA5-4EA8-BF73-BEAC081CD290}" srcOrd="8" destOrd="0" presId="urn:microsoft.com/office/officeart/2005/8/layout/target3"/>
    <dgm:cxn modelId="{B78B8119-7E2A-436D-9486-9320D2E1C76C}" type="presParOf" srcId="{ECE75F16-FD66-45B1-BCA3-B3E56E6CC85F}" destId="{F922CEAB-E22D-47D9-9AAF-ED4F37F4AF5E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C0D98-8F4D-4611-9032-5046769DD12D}" type="doc">
      <dgm:prSet loTypeId="urn:microsoft.com/office/officeart/2005/8/layout/bList2" loCatId="list" qsTypeId="urn:microsoft.com/office/officeart/2005/8/quickstyle/3d5" qsCatId="3D" csTypeId="urn:microsoft.com/office/officeart/2005/8/colors/accent1_2" csCatId="accent1" phldr="1"/>
      <dgm:spPr/>
    </dgm:pt>
    <dgm:pt modelId="{549E811B-3F18-40B2-B390-AE4CB704B9AC}">
      <dgm:prSet phldrT="[Text]" custT="1"/>
      <dgm:spPr/>
      <dgm:t>
        <a:bodyPr/>
        <a:lstStyle/>
        <a:p>
          <a:pPr>
            <a:tabLst/>
          </a:pPr>
          <a:r>
            <a:rPr lang="en-ID" sz="2000" dirty="0" err="1" smtClean="0">
              <a:solidFill>
                <a:schemeClr val="tx1"/>
              </a:solidFill>
            </a:rPr>
            <a:t>Sejak</a:t>
          </a:r>
          <a:r>
            <a:rPr lang="en-ID" sz="2000" dirty="0" smtClean="0">
              <a:solidFill>
                <a:schemeClr val="tx1"/>
              </a:solidFill>
            </a:rPr>
            <a:t> Kapan?</a:t>
          </a:r>
          <a:endParaRPr lang="en-US" sz="2000" dirty="0">
            <a:solidFill>
              <a:schemeClr val="tx1"/>
            </a:solidFill>
          </a:endParaRPr>
        </a:p>
      </dgm:t>
    </dgm:pt>
    <dgm:pt modelId="{A8C171AB-C7B1-4D7C-92CC-59481E016441}" type="parTrans" cxnId="{FACE08B6-D0CB-45B8-8BD5-B32842EC155B}">
      <dgm:prSet/>
      <dgm:spPr/>
      <dgm:t>
        <a:bodyPr/>
        <a:lstStyle/>
        <a:p>
          <a:endParaRPr lang="en-US"/>
        </a:p>
      </dgm:t>
    </dgm:pt>
    <dgm:pt modelId="{D6E15491-9193-4D8E-B347-034ABF19BA06}" type="sibTrans" cxnId="{FACE08B6-D0CB-45B8-8BD5-B32842EC155B}">
      <dgm:prSet/>
      <dgm:spPr/>
      <dgm:t>
        <a:bodyPr/>
        <a:lstStyle/>
        <a:p>
          <a:endParaRPr lang="en-US"/>
        </a:p>
      </dgm:t>
    </dgm:pt>
    <dgm:pt modelId="{9F1ED4FA-71D8-42C7-B3C1-27AB21162C3A}">
      <dgm:prSet phldrT="[Text]" custT="1"/>
      <dgm:spPr/>
      <dgm:t>
        <a:bodyPr/>
        <a:lstStyle/>
        <a:p>
          <a:r>
            <a:rPr lang="en-ID" sz="1600" smtClean="0">
              <a:solidFill>
                <a:schemeClr val="tx1"/>
              </a:solidFill>
            </a:rPr>
            <a:t>AKREDITASI?</a:t>
          </a:r>
          <a:endParaRPr lang="en-US" sz="1600" dirty="0">
            <a:solidFill>
              <a:schemeClr val="tx1"/>
            </a:solidFill>
          </a:endParaRPr>
        </a:p>
      </dgm:t>
    </dgm:pt>
    <dgm:pt modelId="{BE02E102-C92F-4D66-A61E-F88CD392AADF}" type="parTrans" cxnId="{832E91D2-BAA7-4A37-9A9B-46AD15F2E3DE}">
      <dgm:prSet/>
      <dgm:spPr/>
      <dgm:t>
        <a:bodyPr/>
        <a:lstStyle/>
        <a:p>
          <a:endParaRPr lang="en-US"/>
        </a:p>
      </dgm:t>
    </dgm:pt>
    <dgm:pt modelId="{CEB08501-2632-4926-AA10-74C75F7E3A46}" type="sibTrans" cxnId="{832E91D2-BAA7-4A37-9A9B-46AD15F2E3DE}">
      <dgm:prSet/>
      <dgm:spPr/>
      <dgm:t>
        <a:bodyPr/>
        <a:lstStyle/>
        <a:p>
          <a:endParaRPr lang="en-US"/>
        </a:p>
      </dgm:t>
    </dgm:pt>
    <dgm:pt modelId="{B0F43870-06E0-46F0-B6C7-1275CE01DBBC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2800" dirty="0" smtClean="0"/>
            <a:t>5 Agustus 2011 setelah mendapat ijin melalui Surat Keputusan Mendiknas</a:t>
          </a:r>
          <a:r>
            <a:rPr lang="fi-FI" sz="1800" dirty="0" smtClean="0"/>
            <a:t> </a:t>
          </a:r>
          <a:r>
            <a:rPr lang="fi-FI" sz="2800" dirty="0" smtClean="0"/>
            <a:t>Nomor</a:t>
          </a:r>
          <a:r>
            <a:rPr lang="en-US" sz="2800" dirty="0" smtClean="0"/>
            <a:t> 167/E/O/2011</a:t>
          </a:r>
          <a:endParaRPr lang="en-US" sz="2800" dirty="0"/>
        </a:p>
      </dgm:t>
    </dgm:pt>
    <dgm:pt modelId="{6485DA90-3F91-4265-B5A4-E9D687ACA779}" type="parTrans" cxnId="{A079FF04-86AE-4F44-8465-D930315CAC57}">
      <dgm:prSet/>
      <dgm:spPr/>
      <dgm:t>
        <a:bodyPr/>
        <a:lstStyle/>
        <a:p>
          <a:endParaRPr lang="en-US"/>
        </a:p>
      </dgm:t>
    </dgm:pt>
    <dgm:pt modelId="{AB2E758F-A464-427B-92C6-80BB110811C9}" type="sibTrans" cxnId="{A079FF04-86AE-4F44-8465-D930315CAC57}">
      <dgm:prSet/>
      <dgm:spPr/>
      <dgm:t>
        <a:bodyPr/>
        <a:lstStyle/>
        <a:p>
          <a:endParaRPr lang="en-US"/>
        </a:p>
      </dgm:t>
    </dgm:pt>
    <dgm:pt modelId="{60210C83-1A08-41DC-B4AD-CC1FC2DB60D1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ID" sz="2800" dirty="0" err="1" smtClean="0"/>
            <a:t>Tahun</a:t>
          </a:r>
          <a:r>
            <a:rPr lang="en-ID" sz="2800" dirty="0" smtClean="0"/>
            <a:t> 2019,  </a:t>
          </a:r>
          <a:r>
            <a:rPr lang="en-US" sz="2800" dirty="0" smtClean="0"/>
            <a:t>PGSD </a:t>
          </a:r>
          <a:r>
            <a:rPr lang="en-US" sz="2800" dirty="0" err="1" smtClean="0"/>
            <a:t>meraih</a:t>
          </a:r>
          <a:r>
            <a:rPr lang="en-US" sz="2800" dirty="0" smtClean="0"/>
            <a:t> </a:t>
          </a:r>
          <a:r>
            <a:rPr lang="en-US" sz="2800" dirty="0" err="1" smtClean="0"/>
            <a:t>akreditasi</a:t>
          </a:r>
          <a:r>
            <a:rPr lang="en-US" sz="2800" dirty="0" smtClean="0"/>
            <a:t> A </a:t>
          </a:r>
          <a:r>
            <a:rPr lang="en-US" sz="2800" dirty="0" err="1" smtClean="0"/>
            <a:t>berdasarkan</a:t>
          </a:r>
          <a:r>
            <a:rPr lang="en-US" sz="2800" dirty="0" smtClean="0"/>
            <a:t> </a:t>
          </a:r>
          <a:r>
            <a:rPr lang="en-US" sz="2800" dirty="0" err="1" smtClean="0"/>
            <a:t>keputusan</a:t>
          </a:r>
          <a:r>
            <a:rPr lang="en-US" sz="2800" dirty="0" smtClean="0"/>
            <a:t> BAN PT No.1986/SK/BAN-PT/</a:t>
          </a:r>
          <a:r>
            <a:rPr lang="en-US" sz="2800" dirty="0" err="1" smtClean="0"/>
            <a:t>Akred</a:t>
          </a:r>
          <a:r>
            <a:rPr lang="en-US" sz="2800" dirty="0" smtClean="0"/>
            <a:t>/S/VI/ 2019</a:t>
          </a:r>
          <a:endParaRPr lang="en-US" sz="1800" dirty="0"/>
        </a:p>
      </dgm:t>
    </dgm:pt>
    <dgm:pt modelId="{BE887ABA-38E6-4183-94B0-4EFA61CFE431}" type="parTrans" cxnId="{9C9944AE-8BF3-4F06-8610-23E7619F0028}">
      <dgm:prSet/>
      <dgm:spPr/>
      <dgm:t>
        <a:bodyPr/>
        <a:lstStyle/>
        <a:p>
          <a:endParaRPr lang="en-US"/>
        </a:p>
      </dgm:t>
    </dgm:pt>
    <dgm:pt modelId="{4F4F8C1B-CF0C-413E-B3D4-7B4658637407}" type="sibTrans" cxnId="{9C9944AE-8BF3-4F06-8610-23E7619F0028}">
      <dgm:prSet/>
      <dgm:spPr/>
      <dgm:t>
        <a:bodyPr/>
        <a:lstStyle/>
        <a:p>
          <a:endParaRPr lang="en-US"/>
        </a:p>
      </dgm:t>
    </dgm:pt>
    <dgm:pt modelId="{B9217553-E146-4793-9D81-F1E995CC3D24}">
      <dgm:prSet/>
      <dgm:spPr/>
      <dgm:t>
        <a:bodyPr/>
        <a:lstStyle/>
        <a:p>
          <a:endParaRPr lang="en-US" dirty="0"/>
        </a:p>
      </dgm:t>
    </dgm:pt>
    <dgm:pt modelId="{6B1F58CE-4B70-4181-B773-D721878B1DAD}" type="parTrans" cxnId="{DCEE8D8A-5AD5-46BF-845A-5A696B2F74B3}">
      <dgm:prSet/>
      <dgm:spPr/>
      <dgm:t>
        <a:bodyPr/>
        <a:lstStyle/>
        <a:p>
          <a:endParaRPr lang="en-US"/>
        </a:p>
      </dgm:t>
    </dgm:pt>
    <dgm:pt modelId="{311C9C64-FF44-49CF-BA72-127FD082892C}" type="sibTrans" cxnId="{DCEE8D8A-5AD5-46BF-845A-5A696B2F74B3}">
      <dgm:prSet/>
      <dgm:spPr/>
      <dgm:t>
        <a:bodyPr/>
        <a:lstStyle/>
        <a:p>
          <a:endParaRPr lang="en-US"/>
        </a:p>
      </dgm:t>
    </dgm:pt>
    <dgm:pt modelId="{1B2051B2-AD8A-471A-B486-C2E1E1C52476}">
      <dgm:prSet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akreditasi</a:t>
          </a:r>
          <a:r>
            <a:rPr lang="en-US" dirty="0" smtClean="0"/>
            <a:t> </a:t>
          </a:r>
          <a:r>
            <a:rPr lang="en-US" dirty="0" err="1" smtClean="0"/>
            <a:t>selanjutnya</a:t>
          </a:r>
          <a:r>
            <a:rPr lang="en-US" dirty="0" smtClean="0"/>
            <a:t>,            21/22 TS – 1;  22/23 TS</a:t>
          </a:r>
          <a:endParaRPr lang="en-US" dirty="0"/>
        </a:p>
      </dgm:t>
    </dgm:pt>
    <dgm:pt modelId="{2B5563A1-3AFF-4072-A8A1-5ED23D6B81D0}" type="parTrans" cxnId="{B285D149-0C48-42B2-8FFA-267FFFF7ABFB}">
      <dgm:prSet/>
      <dgm:spPr/>
      <dgm:t>
        <a:bodyPr/>
        <a:lstStyle/>
        <a:p>
          <a:endParaRPr lang="en-US"/>
        </a:p>
      </dgm:t>
    </dgm:pt>
    <dgm:pt modelId="{222BF1C0-81F3-4A68-9943-A2438649929F}" type="sibTrans" cxnId="{B285D149-0C48-42B2-8FFA-267FFFF7ABFB}">
      <dgm:prSet/>
      <dgm:spPr/>
      <dgm:t>
        <a:bodyPr/>
        <a:lstStyle/>
        <a:p>
          <a:endParaRPr lang="en-US"/>
        </a:p>
      </dgm:t>
    </dgm:pt>
    <dgm:pt modelId="{B6387C99-5AE8-4B48-8CD6-1CE2BFE75F29}">
      <dgm:prSet/>
      <dgm:spPr/>
      <dgm:t>
        <a:bodyPr/>
        <a:lstStyle/>
        <a:p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dipersiapkan</a:t>
          </a:r>
          <a:r>
            <a:rPr lang="en-US" dirty="0" smtClean="0"/>
            <a:t> </a:t>
          </a:r>
          <a:r>
            <a:rPr lang="en-US" dirty="0" err="1" smtClean="0"/>
            <a:t>reakreditasi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9 </a:t>
          </a:r>
          <a:r>
            <a:rPr lang="en-US" dirty="0" err="1" smtClean="0"/>
            <a:t>kriteria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Lamdik</a:t>
          </a:r>
          <a:endParaRPr lang="en-US" dirty="0"/>
        </a:p>
      </dgm:t>
    </dgm:pt>
    <dgm:pt modelId="{5E2FB6F1-AC32-415C-839D-D0422027B0B1}" type="parTrans" cxnId="{178DAFAD-8A97-4F17-8EB5-743180C320D6}">
      <dgm:prSet/>
      <dgm:spPr/>
      <dgm:t>
        <a:bodyPr/>
        <a:lstStyle/>
        <a:p>
          <a:endParaRPr lang="en-US"/>
        </a:p>
      </dgm:t>
    </dgm:pt>
    <dgm:pt modelId="{A5489C09-249E-49BE-A493-566102E5F6EF}" type="sibTrans" cxnId="{178DAFAD-8A97-4F17-8EB5-743180C320D6}">
      <dgm:prSet/>
      <dgm:spPr/>
      <dgm:t>
        <a:bodyPr/>
        <a:lstStyle/>
        <a:p>
          <a:endParaRPr lang="en-US"/>
        </a:p>
      </dgm:t>
    </dgm:pt>
    <dgm:pt modelId="{F80AAE6E-0CDE-4D47-9791-7CC65F9522A9}" type="pres">
      <dgm:prSet presAssocID="{C01C0D98-8F4D-4611-9032-5046769DD12D}" presName="diagram" presStyleCnt="0">
        <dgm:presLayoutVars>
          <dgm:dir/>
          <dgm:animLvl val="lvl"/>
          <dgm:resizeHandles val="exact"/>
        </dgm:presLayoutVars>
      </dgm:prSet>
      <dgm:spPr/>
    </dgm:pt>
    <dgm:pt modelId="{6BA85A6A-6D40-4766-B220-0865AA16FB5B}" type="pres">
      <dgm:prSet presAssocID="{549E811B-3F18-40B2-B390-AE4CB704B9AC}" presName="compNode" presStyleCnt="0"/>
      <dgm:spPr/>
    </dgm:pt>
    <dgm:pt modelId="{8E7672A9-2115-42A9-B36E-884A2F867DD5}" type="pres">
      <dgm:prSet presAssocID="{549E811B-3F18-40B2-B390-AE4CB704B9AC}" presName="childRect" presStyleLbl="bgAcc1" presStyleIdx="0" presStyleCnt="3" custScaleX="123250" custScaleY="300756" custLinFactNeighborX="0" custLinFactNeighborY="-2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BC118-9A7A-4DA8-986D-676AB3040F3B}" type="pres">
      <dgm:prSet presAssocID="{549E811B-3F18-40B2-B390-AE4CB704B9A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B566E-4002-4BD7-B0C8-E078E0A9D2E5}" type="pres">
      <dgm:prSet presAssocID="{549E811B-3F18-40B2-B390-AE4CB704B9AC}" presName="parentRect" presStyleLbl="alignNode1" presStyleIdx="0" presStyleCnt="3" custScaleX="120673" custScaleY="150896" custLinFactY="21861" custLinFactNeighborX="-1387" custLinFactNeighborY="100000"/>
      <dgm:spPr/>
      <dgm:t>
        <a:bodyPr/>
        <a:lstStyle/>
        <a:p>
          <a:endParaRPr lang="en-US"/>
        </a:p>
      </dgm:t>
    </dgm:pt>
    <dgm:pt modelId="{3C360423-628E-4E3C-A034-2CF10D24D58F}" type="pres">
      <dgm:prSet presAssocID="{549E811B-3F18-40B2-B390-AE4CB704B9AC}" presName="adorn" presStyleLbl="fgAccFollowNode1" presStyleIdx="0" presStyleCnt="3" custLinFactNeighborX="21665" custLinFactNeighborY="71527"/>
      <dgm:spPr/>
    </dgm:pt>
    <dgm:pt modelId="{7BC3D49C-C94B-44C6-840C-6B8E83363246}" type="pres">
      <dgm:prSet presAssocID="{D6E15491-9193-4D8E-B347-034ABF19BA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DDF726-AD13-4D24-920A-9CB417D02506}" type="pres">
      <dgm:prSet presAssocID="{9F1ED4FA-71D8-42C7-B3C1-27AB21162C3A}" presName="compNode" presStyleCnt="0"/>
      <dgm:spPr/>
    </dgm:pt>
    <dgm:pt modelId="{6B2F4F09-0FF2-499A-8BF2-9327DB7CCD45}" type="pres">
      <dgm:prSet presAssocID="{9F1ED4FA-71D8-42C7-B3C1-27AB21162C3A}" presName="childRect" presStyleLbl="bgAcc1" presStyleIdx="1" presStyleCnt="3" custScaleX="141080" custScaleY="292175" custLinFactNeighborX="-5916" custLinFactNeighborY="-2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96D82-4226-4ADF-BAE3-E4782A558791}" type="pres">
      <dgm:prSet presAssocID="{9F1ED4FA-71D8-42C7-B3C1-27AB21162C3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068AF-2C36-4BF6-AEB8-EB6C3CE068C6}" type="pres">
      <dgm:prSet presAssocID="{9F1ED4FA-71D8-42C7-B3C1-27AB21162C3A}" presName="parentRect" presStyleLbl="alignNode1" presStyleIdx="1" presStyleCnt="3" custScaleX="137649" custScaleY="162484" custLinFactY="27655" custLinFactNeighborX="-2127" custLinFactNeighborY="100000"/>
      <dgm:spPr/>
      <dgm:t>
        <a:bodyPr/>
        <a:lstStyle/>
        <a:p>
          <a:endParaRPr lang="en-US"/>
        </a:p>
      </dgm:t>
    </dgm:pt>
    <dgm:pt modelId="{CBF7E175-DF12-4FB1-9E5E-51A5FC065C2F}" type="pres">
      <dgm:prSet presAssocID="{9F1ED4FA-71D8-42C7-B3C1-27AB21162C3A}" presName="adorn" presStyleLbl="fgAccFollowNode1" presStyleIdx="1" presStyleCnt="3"/>
      <dgm:spPr/>
    </dgm:pt>
    <dgm:pt modelId="{1D257A01-D4AE-4481-8D4A-5FB2D358EE3D}" type="pres">
      <dgm:prSet presAssocID="{CEB08501-2632-4926-AA10-74C75F7E3A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14AE14-3553-47B6-8FDE-E932F63BF27D}" type="pres">
      <dgm:prSet presAssocID="{B9217553-E146-4793-9D81-F1E995CC3D24}" presName="compNode" presStyleCnt="0"/>
      <dgm:spPr/>
    </dgm:pt>
    <dgm:pt modelId="{3762AC3C-7A59-417C-B873-3BCC583D90CD}" type="pres">
      <dgm:prSet presAssocID="{B9217553-E146-4793-9D81-F1E995CC3D2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DD10C-CDFD-4605-B30F-B97E90F59C2D}" type="pres">
      <dgm:prSet presAssocID="{B9217553-E146-4793-9D81-F1E995CC3D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D1204-4FD4-4A9C-901A-5C837DC5DFB7}" type="pres">
      <dgm:prSet presAssocID="{B9217553-E146-4793-9D81-F1E995CC3D2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BBF0E5D-1480-459B-B12E-92467CB542E6}" type="pres">
      <dgm:prSet presAssocID="{B9217553-E146-4793-9D81-F1E995CC3D24}" presName="adorn" presStyleLbl="fgAccFollowNode1" presStyleIdx="2" presStyleCnt="3"/>
      <dgm:spPr/>
    </dgm:pt>
  </dgm:ptLst>
  <dgm:cxnLst>
    <dgm:cxn modelId="{2C4F4A8B-F99B-497D-8BF3-BBD335DA6DF9}" type="presOf" srcId="{549E811B-3F18-40B2-B390-AE4CB704B9AC}" destId="{6A4BC118-9A7A-4DA8-986D-676AB3040F3B}" srcOrd="0" destOrd="0" presId="urn:microsoft.com/office/officeart/2005/8/layout/bList2"/>
    <dgm:cxn modelId="{E4647CB4-CC2B-4A99-A02C-6B7542224FD7}" type="presOf" srcId="{1B2051B2-AD8A-471A-B486-C2E1E1C52476}" destId="{3762AC3C-7A59-417C-B873-3BCC583D90CD}" srcOrd="0" destOrd="0" presId="urn:microsoft.com/office/officeart/2005/8/layout/bList2"/>
    <dgm:cxn modelId="{DCEE8D8A-5AD5-46BF-845A-5A696B2F74B3}" srcId="{C01C0D98-8F4D-4611-9032-5046769DD12D}" destId="{B9217553-E146-4793-9D81-F1E995CC3D24}" srcOrd="2" destOrd="0" parTransId="{6B1F58CE-4B70-4181-B773-D721878B1DAD}" sibTransId="{311C9C64-FF44-49CF-BA72-127FD082892C}"/>
    <dgm:cxn modelId="{178DAFAD-8A97-4F17-8EB5-743180C320D6}" srcId="{B9217553-E146-4793-9D81-F1E995CC3D24}" destId="{B6387C99-5AE8-4B48-8CD6-1CE2BFE75F29}" srcOrd="1" destOrd="0" parTransId="{5E2FB6F1-AC32-415C-839D-D0422027B0B1}" sibTransId="{A5489C09-249E-49BE-A493-566102E5F6EF}"/>
    <dgm:cxn modelId="{7FB7C6C5-CD9C-44E1-901F-D76425BD326A}" type="presOf" srcId="{B6387C99-5AE8-4B48-8CD6-1CE2BFE75F29}" destId="{3762AC3C-7A59-417C-B873-3BCC583D90CD}" srcOrd="0" destOrd="1" presId="urn:microsoft.com/office/officeart/2005/8/layout/bList2"/>
    <dgm:cxn modelId="{C2760725-DC8A-4480-9838-22AEF970F786}" type="presOf" srcId="{CEB08501-2632-4926-AA10-74C75F7E3A46}" destId="{1D257A01-D4AE-4481-8D4A-5FB2D358EE3D}" srcOrd="0" destOrd="0" presId="urn:microsoft.com/office/officeart/2005/8/layout/bList2"/>
    <dgm:cxn modelId="{B31B5448-F729-47E2-9045-984C0CBF05D9}" type="presOf" srcId="{9F1ED4FA-71D8-42C7-B3C1-27AB21162C3A}" destId="{21596D82-4226-4ADF-BAE3-E4782A558791}" srcOrd="0" destOrd="0" presId="urn:microsoft.com/office/officeart/2005/8/layout/bList2"/>
    <dgm:cxn modelId="{001EDBEF-D26A-4480-BA32-58BD9E04F3F1}" type="presOf" srcId="{B9217553-E146-4793-9D81-F1E995CC3D24}" destId="{795DD10C-CDFD-4605-B30F-B97E90F59C2D}" srcOrd="0" destOrd="0" presId="urn:microsoft.com/office/officeart/2005/8/layout/bList2"/>
    <dgm:cxn modelId="{DECC7184-5C7A-4119-8308-1C92B913BBB1}" type="presOf" srcId="{B0F43870-06E0-46F0-B6C7-1275CE01DBBC}" destId="{8E7672A9-2115-42A9-B36E-884A2F867DD5}" srcOrd="0" destOrd="0" presId="urn:microsoft.com/office/officeart/2005/8/layout/bList2"/>
    <dgm:cxn modelId="{A079FF04-86AE-4F44-8465-D930315CAC57}" srcId="{549E811B-3F18-40B2-B390-AE4CB704B9AC}" destId="{B0F43870-06E0-46F0-B6C7-1275CE01DBBC}" srcOrd="0" destOrd="0" parTransId="{6485DA90-3F91-4265-B5A4-E9D687ACA779}" sibTransId="{AB2E758F-A464-427B-92C6-80BB110811C9}"/>
    <dgm:cxn modelId="{FACE08B6-D0CB-45B8-8BD5-B32842EC155B}" srcId="{C01C0D98-8F4D-4611-9032-5046769DD12D}" destId="{549E811B-3F18-40B2-B390-AE4CB704B9AC}" srcOrd="0" destOrd="0" parTransId="{A8C171AB-C7B1-4D7C-92CC-59481E016441}" sibTransId="{D6E15491-9193-4D8E-B347-034ABF19BA06}"/>
    <dgm:cxn modelId="{9C9944AE-8BF3-4F06-8610-23E7619F0028}" srcId="{9F1ED4FA-71D8-42C7-B3C1-27AB21162C3A}" destId="{60210C83-1A08-41DC-B4AD-CC1FC2DB60D1}" srcOrd="0" destOrd="0" parTransId="{BE887ABA-38E6-4183-94B0-4EFA61CFE431}" sibTransId="{4F4F8C1B-CF0C-413E-B3D4-7B4658637407}"/>
    <dgm:cxn modelId="{B285D149-0C48-42B2-8FFA-267FFFF7ABFB}" srcId="{B9217553-E146-4793-9D81-F1E995CC3D24}" destId="{1B2051B2-AD8A-471A-B486-C2E1E1C52476}" srcOrd="0" destOrd="0" parTransId="{2B5563A1-3AFF-4072-A8A1-5ED23D6B81D0}" sibTransId="{222BF1C0-81F3-4A68-9943-A2438649929F}"/>
    <dgm:cxn modelId="{DEF1D6FB-FD5B-4BF7-960A-28A0F8E00D85}" type="presOf" srcId="{549E811B-3F18-40B2-B390-AE4CB704B9AC}" destId="{8E9B566E-4002-4BD7-B0C8-E078E0A9D2E5}" srcOrd="1" destOrd="0" presId="urn:microsoft.com/office/officeart/2005/8/layout/bList2"/>
    <dgm:cxn modelId="{832E91D2-BAA7-4A37-9A9B-46AD15F2E3DE}" srcId="{C01C0D98-8F4D-4611-9032-5046769DD12D}" destId="{9F1ED4FA-71D8-42C7-B3C1-27AB21162C3A}" srcOrd="1" destOrd="0" parTransId="{BE02E102-C92F-4D66-A61E-F88CD392AADF}" sibTransId="{CEB08501-2632-4926-AA10-74C75F7E3A46}"/>
    <dgm:cxn modelId="{A1925B47-0ED4-456C-A16A-F344D1346E65}" type="presOf" srcId="{9F1ED4FA-71D8-42C7-B3C1-27AB21162C3A}" destId="{2B9068AF-2C36-4BF6-AEB8-EB6C3CE068C6}" srcOrd="1" destOrd="0" presId="urn:microsoft.com/office/officeart/2005/8/layout/bList2"/>
    <dgm:cxn modelId="{801253E6-5BFE-414F-B9EC-828E414F581E}" type="presOf" srcId="{C01C0D98-8F4D-4611-9032-5046769DD12D}" destId="{F80AAE6E-0CDE-4D47-9791-7CC65F9522A9}" srcOrd="0" destOrd="0" presId="urn:microsoft.com/office/officeart/2005/8/layout/bList2"/>
    <dgm:cxn modelId="{FAB6F4E0-9765-4689-B0F1-391F2DE8C645}" type="presOf" srcId="{D6E15491-9193-4D8E-B347-034ABF19BA06}" destId="{7BC3D49C-C94B-44C6-840C-6B8E83363246}" srcOrd="0" destOrd="0" presId="urn:microsoft.com/office/officeart/2005/8/layout/bList2"/>
    <dgm:cxn modelId="{9D52DC8A-FCF3-4B39-B083-D57EEC854A8A}" type="presOf" srcId="{B9217553-E146-4793-9D81-F1E995CC3D24}" destId="{534D1204-4FD4-4A9C-901A-5C837DC5DFB7}" srcOrd="1" destOrd="0" presId="urn:microsoft.com/office/officeart/2005/8/layout/bList2"/>
    <dgm:cxn modelId="{4CEEC409-C1F2-4B30-AD56-B874C8A65334}" type="presOf" srcId="{60210C83-1A08-41DC-B4AD-CC1FC2DB60D1}" destId="{6B2F4F09-0FF2-499A-8BF2-9327DB7CCD45}" srcOrd="0" destOrd="0" presId="urn:microsoft.com/office/officeart/2005/8/layout/bList2"/>
    <dgm:cxn modelId="{5D07C953-815E-47B6-9831-010EF8370766}" type="presParOf" srcId="{F80AAE6E-0CDE-4D47-9791-7CC65F9522A9}" destId="{6BA85A6A-6D40-4766-B220-0865AA16FB5B}" srcOrd="0" destOrd="0" presId="urn:microsoft.com/office/officeart/2005/8/layout/bList2"/>
    <dgm:cxn modelId="{1C0DBEE8-4ABA-494B-B5DB-851D8FB88CC7}" type="presParOf" srcId="{6BA85A6A-6D40-4766-B220-0865AA16FB5B}" destId="{8E7672A9-2115-42A9-B36E-884A2F867DD5}" srcOrd="0" destOrd="0" presId="urn:microsoft.com/office/officeart/2005/8/layout/bList2"/>
    <dgm:cxn modelId="{7CE79A81-0054-42C6-A353-5DFDA4920204}" type="presParOf" srcId="{6BA85A6A-6D40-4766-B220-0865AA16FB5B}" destId="{6A4BC118-9A7A-4DA8-986D-676AB3040F3B}" srcOrd="1" destOrd="0" presId="urn:microsoft.com/office/officeart/2005/8/layout/bList2"/>
    <dgm:cxn modelId="{79559569-BA33-4CF8-877C-CBCC8D2DCC23}" type="presParOf" srcId="{6BA85A6A-6D40-4766-B220-0865AA16FB5B}" destId="{8E9B566E-4002-4BD7-B0C8-E078E0A9D2E5}" srcOrd="2" destOrd="0" presId="urn:microsoft.com/office/officeart/2005/8/layout/bList2"/>
    <dgm:cxn modelId="{874CF0CE-03AD-421D-8226-0D192A4DA453}" type="presParOf" srcId="{6BA85A6A-6D40-4766-B220-0865AA16FB5B}" destId="{3C360423-628E-4E3C-A034-2CF10D24D58F}" srcOrd="3" destOrd="0" presId="urn:microsoft.com/office/officeart/2005/8/layout/bList2"/>
    <dgm:cxn modelId="{0DBFDA4A-F20F-40C8-AFE2-ECD76252DEF6}" type="presParOf" srcId="{F80AAE6E-0CDE-4D47-9791-7CC65F9522A9}" destId="{7BC3D49C-C94B-44C6-840C-6B8E83363246}" srcOrd="1" destOrd="0" presId="urn:microsoft.com/office/officeart/2005/8/layout/bList2"/>
    <dgm:cxn modelId="{5C3315FA-59A1-4387-B4E9-503EDA67CBB9}" type="presParOf" srcId="{F80AAE6E-0CDE-4D47-9791-7CC65F9522A9}" destId="{7BDDF726-AD13-4D24-920A-9CB417D02506}" srcOrd="2" destOrd="0" presId="urn:microsoft.com/office/officeart/2005/8/layout/bList2"/>
    <dgm:cxn modelId="{08F09AFB-59B3-4336-B8E4-2AF3B6BCF703}" type="presParOf" srcId="{7BDDF726-AD13-4D24-920A-9CB417D02506}" destId="{6B2F4F09-0FF2-499A-8BF2-9327DB7CCD45}" srcOrd="0" destOrd="0" presId="urn:microsoft.com/office/officeart/2005/8/layout/bList2"/>
    <dgm:cxn modelId="{A652BB94-1428-4145-89B5-6DD545774F8E}" type="presParOf" srcId="{7BDDF726-AD13-4D24-920A-9CB417D02506}" destId="{21596D82-4226-4ADF-BAE3-E4782A558791}" srcOrd="1" destOrd="0" presId="urn:microsoft.com/office/officeart/2005/8/layout/bList2"/>
    <dgm:cxn modelId="{BFB11AF5-B614-4F81-8B4D-220604377080}" type="presParOf" srcId="{7BDDF726-AD13-4D24-920A-9CB417D02506}" destId="{2B9068AF-2C36-4BF6-AEB8-EB6C3CE068C6}" srcOrd="2" destOrd="0" presId="urn:microsoft.com/office/officeart/2005/8/layout/bList2"/>
    <dgm:cxn modelId="{D7E270EF-1BA6-4B83-B247-D55287CC75C4}" type="presParOf" srcId="{7BDDF726-AD13-4D24-920A-9CB417D02506}" destId="{CBF7E175-DF12-4FB1-9E5E-51A5FC065C2F}" srcOrd="3" destOrd="0" presId="urn:microsoft.com/office/officeart/2005/8/layout/bList2"/>
    <dgm:cxn modelId="{B927933D-68B3-439D-803F-F7425C46006A}" type="presParOf" srcId="{F80AAE6E-0CDE-4D47-9791-7CC65F9522A9}" destId="{1D257A01-D4AE-4481-8D4A-5FB2D358EE3D}" srcOrd="3" destOrd="0" presId="urn:microsoft.com/office/officeart/2005/8/layout/bList2"/>
    <dgm:cxn modelId="{6BABC7C1-5F3B-4095-871F-96744016A7C4}" type="presParOf" srcId="{F80AAE6E-0CDE-4D47-9791-7CC65F9522A9}" destId="{AD14AE14-3553-47B6-8FDE-E932F63BF27D}" srcOrd="4" destOrd="0" presId="urn:microsoft.com/office/officeart/2005/8/layout/bList2"/>
    <dgm:cxn modelId="{46FC2AD8-CF37-492D-9E80-D3E592DB716F}" type="presParOf" srcId="{AD14AE14-3553-47B6-8FDE-E932F63BF27D}" destId="{3762AC3C-7A59-417C-B873-3BCC583D90CD}" srcOrd="0" destOrd="0" presId="urn:microsoft.com/office/officeart/2005/8/layout/bList2"/>
    <dgm:cxn modelId="{84D7FF39-1D41-4FE2-9FDB-950B5207A689}" type="presParOf" srcId="{AD14AE14-3553-47B6-8FDE-E932F63BF27D}" destId="{795DD10C-CDFD-4605-B30F-B97E90F59C2D}" srcOrd="1" destOrd="0" presId="urn:microsoft.com/office/officeart/2005/8/layout/bList2"/>
    <dgm:cxn modelId="{86B68656-C8B4-4FF0-AEE6-F544CE311C6F}" type="presParOf" srcId="{AD14AE14-3553-47B6-8FDE-E932F63BF27D}" destId="{534D1204-4FD4-4A9C-901A-5C837DC5DFB7}" srcOrd="2" destOrd="0" presId="urn:microsoft.com/office/officeart/2005/8/layout/bList2"/>
    <dgm:cxn modelId="{CF7144C5-F65F-4D42-97B9-897ECDE2924C}" type="presParOf" srcId="{AD14AE14-3553-47B6-8FDE-E932F63BF27D}" destId="{DBBF0E5D-1480-459B-B12E-92467CB542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9C445-B1CB-4153-A1B1-777BBD863EDB}">
      <dsp:nvSpPr>
        <dsp:cNvPr id="0" name=""/>
        <dsp:cNvSpPr/>
      </dsp:nvSpPr>
      <dsp:spPr>
        <a:xfrm>
          <a:off x="-443158" y="0"/>
          <a:ext cx="4579938" cy="45799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4767E-E43A-464D-ACD8-7DE25CE8B579}">
      <dsp:nvSpPr>
        <dsp:cNvPr id="0" name=""/>
        <dsp:cNvSpPr/>
      </dsp:nvSpPr>
      <dsp:spPr>
        <a:xfrm>
          <a:off x="961868" y="0"/>
          <a:ext cx="8827112" cy="4579938"/>
        </a:xfrm>
        <a:prstGeom prst="rect">
          <a:avLst/>
        </a:prstGeom>
        <a:solidFill>
          <a:srgbClr val="66FF33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6300" kern="1200" dirty="0" err="1" smtClean="0"/>
            <a:t>Kaprodi</a:t>
          </a:r>
          <a:endParaRPr lang="en-US" sz="6300" kern="1200" dirty="0"/>
        </a:p>
      </dsp:txBody>
      <dsp:txXfrm>
        <a:off x="961868" y="0"/>
        <a:ext cx="4413556" cy="2175470"/>
      </dsp:txXfrm>
    </dsp:sp>
    <dsp:sp modelId="{5BD405FC-DAB1-4BDD-89A5-0F663947A5D9}">
      <dsp:nvSpPr>
        <dsp:cNvPr id="0" name=""/>
        <dsp:cNvSpPr/>
      </dsp:nvSpPr>
      <dsp:spPr>
        <a:xfrm>
          <a:off x="13106" y="2199531"/>
          <a:ext cx="2175470" cy="21754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B3067-ADD4-4DFB-A57F-77D0543344C8}">
      <dsp:nvSpPr>
        <dsp:cNvPr id="0" name=""/>
        <dsp:cNvSpPr/>
      </dsp:nvSpPr>
      <dsp:spPr>
        <a:xfrm>
          <a:off x="960492" y="2247652"/>
          <a:ext cx="8829865" cy="2175470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6300" kern="1200" dirty="0" err="1" smtClean="0"/>
            <a:t>Sekprodi</a:t>
          </a:r>
          <a:r>
            <a:rPr lang="en-ID" sz="6300" kern="1200" dirty="0" smtClean="0"/>
            <a:t> </a:t>
          </a:r>
          <a:endParaRPr lang="en-US" sz="6300" kern="1200" dirty="0"/>
        </a:p>
      </dsp:txBody>
      <dsp:txXfrm>
        <a:off x="960492" y="2247652"/>
        <a:ext cx="4414932" cy="2175470"/>
      </dsp:txXfrm>
    </dsp:sp>
    <dsp:sp modelId="{07CDCF85-DA69-4B59-A65B-2836201FD1D0}">
      <dsp:nvSpPr>
        <dsp:cNvPr id="0" name=""/>
        <dsp:cNvSpPr/>
      </dsp:nvSpPr>
      <dsp:spPr>
        <a:xfrm>
          <a:off x="5375425" y="0"/>
          <a:ext cx="3528614" cy="2175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3700" kern="1200" dirty="0" err="1" smtClean="0"/>
            <a:t>Dr.</a:t>
          </a:r>
          <a:r>
            <a:rPr lang="en-ID" sz="3700" kern="1200" dirty="0" smtClean="0"/>
            <a:t> Sri </a:t>
          </a:r>
          <a:r>
            <a:rPr lang="en-ID" sz="3700" kern="1200" dirty="0" err="1" smtClean="0"/>
            <a:t>Tutur</a:t>
          </a:r>
          <a:r>
            <a:rPr lang="en-ID" sz="3700" kern="1200" dirty="0" smtClean="0"/>
            <a:t>  </a:t>
          </a:r>
          <a:r>
            <a:rPr lang="en-ID" sz="3700" kern="1200" dirty="0" err="1" smtClean="0"/>
            <a:t>Martaningsih</a:t>
          </a:r>
          <a:r>
            <a:rPr lang="en-ID" sz="3700" kern="1200" dirty="0" smtClean="0"/>
            <a:t>, </a:t>
          </a:r>
          <a:r>
            <a:rPr lang="en-ID" sz="3700" kern="1200" dirty="0" err="1" smtClean="0"/>
            <a:t>M.Pd</a:t>
          </a:r>
          <a:endParaRPr lang="en-US" sz="3700" kern="1200" dirty="0"/>
        </a:p>
      </dsp:txBody>
      <dsp:txXfrm>
        <a:off x="5375425" y="0"/>
        <a:ext cx="3528614" cy="2175470"/>
      </dsp:txXfrm>
    </dsp:sp>
    <dsp:sp modelId="{F922CEAB-E22D-47D9-9AAF-ED4F37F4AF5E}">
      <dsp:nvSpPr>
        <dsp:cNvPr id="0" name=""/>
        <dsp:cNvSpPr/>
      </dsp:nvSpPr>
      <dsp:spPr>
        <a:xfrm>
          <a:off x="5182251" y="2175470"/>
          <a:ext cx="3914963" cy="2175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3700" kern="1200" dirty="0" err="1" smtClean="0"/>
            <a:t>Ika</a:t>
          </a:r>
          <a:r>
            <a:rPr lang="en-ID" sz="3700" kern="1200" dirty="0" smtClean="0"/>
            <a:t> </a:t>
          </a:r>
          <a:r>
            <a:rPr lang="en-ID" sz="3700" kern="1200" dirty="0" err="1" smtClean="0"/>
            <a:t>Maryani</a:t>
          </a:r>
          <a:r>
            <a:rPr lang="en-ID" sz="3700" kern="1200" dirty="0" smtClean="0"/>
            <a:t>, </a:t>
          </a:r>
          <a:r>
            <a:rPr lang="en-ID" sz="3700" kern="1200" dirty="0" err="1" smtClean="0"/>
            <a:t>M.Pd</a:t>
          </a:r>
          <a:endParaRPr lang="en-US" sz="3700" kern="1200" dirty="0"/>
        </a:p>
      </dsp:txBody>
      <dsp:txXfrm>
        <a:off x="5182251" y="2175470"/>
        <a:ext cx="3914963" cy="2175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72A9-2115-42A9-B36E-884A2F867DD5}">
      <dsp:nvSpPr>
        <dsp:cNvPr id="0" name=""/>
        <dsp:cNvSpPr/>
      </dsp:nvSpPr>
      <dsp:spPr>
        <a:xfrm>
          <a:off x="1132236" y="0"/>
          <a:ext cx="2714564" cy="4944758"/>
        </a:xfrm>
        <a:prstGeom prst="round2SameRect">
          <a:avLst>
            <a:gd name="adj1" fmla="val 8000"/>
            <a:gd name="adj2" fmla="val 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800" kern="1200" dirty="0" smtClean="0"/>
            <a:t>5 Agustus 2011 setelah mendapat ijin melalui Surat Keputusan Mendiknas</a:t>
          </a:r>
          <a:r>
            <a:rPr lang="fi-FI" sz="1800" kern="1200" dirty="0" smtClean="0"/>
            <a:t> </a:t>
          </a:r>
          <a:r>
            <a:rPr lang="fi-FI" sz="2800" kern="1200" dirty="0" smtClean="0"/>
            <a:t>Nomor</a:t>
          </a:r>
          <a:r>
            <a:rPr lang="en-US" sz="2800" kern="1200" dirty="0" smtClean="0"/>
            <a:t> 167/E/O/2011</a:t>
          </a:r>
          <a:endParaRPr lang="en-US" sz="2800" kern="1200" dirty="0"/>
        </a:p>
      </dsp:txBody>
      <dsp:txXfrm>
        <a:off x="1195841" y="63605"/>
        <a:ext cx="2587354" cy="4881153"/>
      </dsp:txXfrm>
    </dsp:sp>
    <dsp:sp modelId="{8E9B566E-4002-4BD7-B0C8-E078E0A9D2E5}">
      <dsp:nvSpPr>
        <dsp:cNvPr id="0" name=""/>
        <dsp:cNvSpPr/>
      </dsp:nvSpPr>
      <dsp:spPr>
        <a:xfrm>
          <a:off x="1130067" y="3878193"/>
          <a:ext cx="2657806" cy="1066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ID" sz="2000" kern="1200" dirty="0" err="1" smtClean="0">
              <a:solidFill>
                <a:schemeClr val="tx1"/>
              </a:solidFill>
            </a:rPr>
            <a:t>Sejak</a:t>
          </a:r>
          <a:r>
            <a:rPr lang="en-ID" sz="2000" kern="1200" dirty="0" smtClean="0">
              <a:solidFill>
                <a:schemeClr val="tx1"/>
              </a:solidFill>
            </a:rPr>
            <a:t> Kapan?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30067" y="3878193"/>
        <a:ext cx="1871694" cy="1066785"/>
      </dsp:txXfrm>
    </dsp:sp>
    <dsp:sp modelId="{3C360423-628E-4E3C-A034-2CF10D24D58F}">
      <dsp:nvSpPr>
        <dsp:cNvPr id="0" name=""/>
        <dsp:cNvSpPr/>
      </dsp:nvSpPr>
      <dsp:spPr>
        <a:xfrm>
          <a:off x="3168636" y="3958219"/>
          <a:ext cx="770870" cy="77087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F4F09-0FF2-499A-8BF2-9327DB7CCD45}">
      <dsp:nvSpPr>
        <dsp:cNvPr id="0" name=""/>
        <dsp:cNvSpPr/>
      </dsp:nvSpPr>
      <dsp:spPr>
        <a:xfrm>
          <a:off x="3907480" y="29071"/>
          <a:ext cx="3107267" cy="4803677"/>
        </a:xfrm>
        <a:prstGeom prst="round2SameRect">
          <a:avLst>
            <a:gd name="adj1" fmla="val 8000"/>
            <a:gd name="adj2" fmla="val 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800" kern="1200" dirty="0" err="1" smtClean="0"/>
            <a:t>Tahun</a:t>
          </a:r>
          <a:r>
            <a:rPr lang="en-ID" sz="2800" kern="1200" dirty="0" smtClean="0"/>
            <a:t> 2019,  </a:t>
          </a:r>
          <a:r>
            <a:rPr lang="en-US" sz="2800" kern="1200" dirty="0" smtClean="0"/>
            <a:t>PGSD </a:t>
          </a:r>
          <a:r>
            <a:rPr lang="en-US" sz="2800" kern="1200" dirty="0" err="1" smtClean="0"/>
            <a:t>meraih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akreditasi</a:t>
          </a:r>
          <a:r>
            <a:rPr lang="en-US" sz="2800" kern="1200" dirty="0" smtClean="0"/>
            <a:t> A </a:t>
          </a:r>
          <a:r>
            <a:rPr lang="en-US" sz="2800" kern="1200" dirty="0" err="1" smtClean="0"/>
            <a:t>berdasarkan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keputusan</a:t>
          </a:r>
          <a:r>
            <a:rPr lang="en-US" sz="2800" kern="1200" dirty="0" smtClean="0"/>
            <a:t> BAN PT No.1986/SK/BAN-PT/</a:t>
          </a:r>
          <a:r>
            <a:rPr lang="en-US" sz="2800" kern="1200" dirty="0" err="1" smtClean="0"/>
            <a:t>Akred</a:t>
          </a:r>
          <a:r>
            <a:rPr lang="en-US" sz="2800" kern="1200" dirty="0" smtClean="0"/>
            <a:t>/S/VI/ 2019</a:t>
          </a:r>
          <a:endParaRPr lang="en-US" sz="1800" kern="1200" dirty="0"/>
        </a:p>
      </dsp:txBody>
      <dsp:txXfrm>
        <a:off x="3980287" y="101878"/>
        <a:ext cx="2961653" cy="4730870"/>
      </dsp:txXfrm>
    </dsp:sp>
    <dsp:sp modelId="{2B9068AF-2C36-4BF6-AEB8-EB6C3CE068C6}">
      <dsp:nvSpPr>
        <dsp:cNvPr id="0" name=""/>
        <dsp:cNvSpPr/>
      </dsp:nvSpPr>
      <dsp:spPr>
        <a:xfrm>
          <a:off x="4028716" y="3796270"/>
          <a:ext cx="3031700" cy="1148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smtClean="0">
              <a:solidFill>
                <a:schemeClr val="tx1"/>
              </a:solidFill>
            </a:rPr>
            <a:t>AKREDITASI?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028716" y="3796270"/>
        <a:ext cx="2135000" cy="1148708"/>
      </dsp:txXfrm>
    </dsp:sp>
    <dsp:sp modelId="{CBF7E175-DF12-4FB1-9E5E-51A5FC065C2F}">
      <dsp:nvSpPr>
        <dsp:cNvPr id="0" name=""/>
        <dsp:cNvSpPr/>
      </dsp:nvSpPr>
      <dsp:spPr>
        <a:xfrm>
          <a:off x="6103521" y="3406839"/>
          <a:ext cx="770870" cy="77087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2AC3C-7A59-417C-B873-3BCC583D90CD}">
      <dsp:nvSpPr>
        <dsp:cNvPr id="0" name=""/>
        <dsp:cNvSpPr/>
      </dsp:nvSpPr>
      <dsp:spPr>
        <a:xfrm>
          <a:off x="7336025" y="1208851"/>
          <a:ext cx="2202486" cy="16441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tahap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akreditasi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selanjutnya</a:t>
          </a:r>
          <a:r>
            <a:rPr lang="en-US" sz="1600" kern="1200" dirty="0" smtClean="0"/>
            <a:t>,            21/22 TS – 1;  22/23 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Perlu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dipersiapkan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reakreditasi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9 </a:t>
          </a:r>
          <a:r>
            <a:rPr lang="en-US" sz="1600" kern="1200" dirty="0" err="1" smtClean="0"/>
            <a:t>kriteria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Lamdik</a:t>
          </a:r>
          <a:endParaRPr lang="en-US" sz="1600" kern="1200" dirty="0"/>
        </a:p>
      </dsp:txBody>
      <dsp:txXfrm>
        <a:off x="7374548" y="1247374"/>
        <a:ext cx="2125440" cy="1605586"/>
      </dsp:txXfrm>
    </dsp:sp>
    <dsp:sp modelId="{534D1204-4FD4-4A9C-901A-5C837DC5DFB7}">
      <dsp:nvSpPr>
        <dsp:cNvPr id="0" name=""/>
        <dsp:cNvSpPr/>
      </dsp:nvSpPr>
      <dsp:spPr>
        <a:xfrm>
          <a:off x="7336025" y="2852961"/>
          <a:ext cx="2202486" cy="706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6350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7336025" y="2852961"/>
        <a:ext cx="1551046" cy="706967"/>
      </dsp:txXfrm>
    </dsp:sp>
    <dsp:sp modelId="{DBBF0E5D-1480-459B-B12E-92467CB542E6}">
      <dsp:nvSpPr>
        <dsp:cNvPr id="0" name=""/>
        <dsp:cNvSpPr/>
      </dsp:nvSpPr>
      <dsp:spPr>
        <a:xfrm>
          <a:off x="8949377" y="2965256"/>
          <a:ext cx="770870" cy="77087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0.70418</cdr:x>
      <cdr:y>0.77143</cdr:y>
    </cdr:from>
    <cdr:to>
      <cdr:x>0.98008</cdr:x>
      <cdr:y>0.89388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06326" y="4547946"/>
          <a:ext cx="3332751" cy="72190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D" sz="1800" b="1" dirty="0" err="1" smtClean="0"/>
            <a:t>Tujuh</a:t>
          </a:r>
          <a:r>
            <a:rPr lang="en-ID" sz="1800" b="1" dirty="0" smtClean="0"/>
            <a:t> </a:t>
          </a:r>
          <a:r>
            <a:rPr lang="en-ID" sz="1800" b="1" dirty="0" err="1" smtClean="0"/>
            <a:t>tertinggi</a:t>
          </a:r>
          <a:r>
            <a:rPr lang="en-ID" sz="1800" b="1" dirty="0" smtClean="0"/>
            <a:t> </a:t>
          </a:r>
          <a:r>
            <a:rPr lang="en-ID" sz="1800" b="1" dirty="0" err="1" smtClean="0"/>
            <a:t>daerah</a:t>
          </a:r>
          <a:r>
            <a:rPr lang="en-ID" sz="1800" b="1" dirty="0" smtClean="0"/>
            <a:t> </a:t>
          </a:r>
          <a:r>
            <a:rPr lang="en-ID" sz="1800" b="1" dirty="0" err="1" smtClean="0"/>
            <a:t>asal</a:t>
          </a:r>
          <a:r>
            <a:rPr lang="en-ID" sz="1800" b="1" dirty="0" smtClean="0"/>
            <a:t> </a:t>
          </a:r>
        </a:p>
        <a:p xmlns:a="http://schemas.openxmlformats.org/drawingml/2006/main">
          <a:r>
            <a:rPr lang="en-ID" sz="1800" b="1" dirty="0" err="1" smtClean="0"/>
            <a:t>Maba</a:t>
          </a:r>
          <a:r>
            <a:rPr lang="en-ID" sz="1800" b="1" dirty="0" smtClean="0"/>
            <a:t> </a:t>
          </a:r>
          <a:r>
            <a:rPr lang="en-ID" sz="1800" b="1" dirty="0" smtClean="0"/>
            <a:t>2021  PGSD </a:t>
          </a:r>
          <a:endParaRPr lang="en-US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51B9-90B7-431F-B59C-7D3EDD6ACA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ad.ac.id" TargetMode="External"/><Relationship Id="rId2" Type="http://schemas.openxmlformats.org/officeDocument/2006/relationships/hyperlink" Target="http://www.uad.ac.id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pg.kemdikbud.go.id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5315" y="1122364"/>
            <a:ext cx="5919537" cy="2727742"/>
          </a:xfrm>
        </p:spPr>
        <p:txBody>
          <a:bodyPr>
            <a:noAutofit/>
          </a:bodyPr>
          <a:lstStyle/>
          <a:p>
            <a:r>
              <a:rPr lang="en-ID" sz="3600" b="1" dirty="0" smtClean="0">
                <a:solidFill>
                  <a:schemeClr val="bg1"/>
                </a:solidFill>
              </a:rPr>
              <a:t>Program </a:t>
            </a:r>
            <a:r>
              <a:rPr lang="en-ID" sz="3600" b="1" dirty="0" err="1" smtClean="0">
                <a:solidFill>
                  <a:schemeClr val="bg1"/>
                </a:solidFill>
              </a:rPr>
              <a:t>Studi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smtClean="0">
                <a:solidFill>
                  <a:schemeClr val="bg1"/>
                </a:solidFill>
              </a:rPr>
              <a:t/>
            </a:r>
            <a:br>
              <a:rPr lang="en-ID" sz="3600" b="1" dirty="0" smtClean="0">
                <a:solidFill>
                  <a:schemeClr val="bg1"/>
                </a:solidFill>
              </a:rPr>
            </a:br>
            <a:r>
              <a:rPr lang="en-ID" sz="3600" b="1" dirty="0" err="1" smtClean="0">
                <a:solidFill>
                  <a:schemeClr val="bg1"/>
                </a:solidFill>
              </a:rPr>
              <a:t>Pendidikan</a:t>
            </a:r>
            <a:r>
              <a:rPr lang="en-ID" sz="3600" b="1" dirty="0" smtClean="0">
                <a:solidFill>
                  <a:schemeClr val="bg1"/>
                </a:solidFill>
              </a:rPr>
              <a:t> Guru </a:t>
            </a:r>
            <a:r>
              <a:rPr lang="en-ID" sz="3600" b="1" dirty="0" err="1" smtClean="0">
                <a:solidFill>
                  <a:schemeClr val="bg1"/>
                </a:solidFill>
              </a:rPr>
              <a:t>Sekolah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</a:rPr>
              <a:t>Dasar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</a:rPr>
              <a:t>Fakultas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</a:rPr>
              <a:t>Keguruan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</a:rPr>
              <a:t>dan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</a:rPr>
              <a:t>Ilmu</a:t>
            </a:r>
            <a:r>
              <a:rPr lang="en-ID" sz="3600" b="1" dirty="0" smtClean="0">
                <a:solidFill>
                  <a:schemeClr val="bg1"/>
                </a:solidFill>
              </a:rPr>
              <a:t> </a:t>
            </a:r>
            <a:r>
              <a:rPr lang="en-ID" sz="3600" b="1" dirty="0" err="1" smtClean="0">
                <a:solidFill>
                  <a:schemeClr val="bg1"/>
                </a:solidFill>
              </a:rPr>
              <a:t>Pendidikan</a:t>
            </a:r>
            <a:r>
              <a:rPr lang="en-ID" sz="3600" b="1" dirty="0" smtClean="0">
                <a:solidFill>
                  <a:schemeClr val="bg1"/>
                </a:solidFill>
              </a:rPr>
              <a:t/>
            </a:r>
            <a:br>
              <a:rPr lang="en-ID" sz="3600" b="1" dirty="0" smtClean="0">
                <a:solidFill>
                  <a:schemeClr val="bg1"/>
                </a:solidFill>
              </a:rPr>
            </a:br>
            <a:r>
              <a:rPr lang="en-ID" sz="3600" b="1" dirty="0" err="1" smtClean="0">
                <a:solidFill>
                  <a:schemeClr val="bg1"/>
                </a:solidFill>
              </a:rPr>
              <a:t>Universitas</a:t>
            </a:r>
            <a:r>
              <a:rPr lang="en-ID" sz="3600" b="1" dirty="0" smtClean="0">
                <a:solidFill>
                  <a:schemeClr val="bg1"/>
                </a:solidFill>
              </a:rPr>
              <a:t> Ahmad </a:t>
            </a:r>
            <a:r>
              <a:rPr lang="en-ID" sz="3600" b="1" dirty="0" err="1" smtClean="0">
                <a:solidFill>
                  <a:schemeClr val="bg1"/>
                </a:solidFill>
              </a:rPr>
              <a:t>Dahlan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674" y="4073969"/>
            <a:ext cx="6348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Disampaikan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Kunjungan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Akademik</a:t>
            </a:r>
            <a:r>
              <a:rPr lang="en-US" dirty="0" smtClean="0">
                <a:solidFill>
                  <a:schemeClr val="bg1"/>
                </a:solidFill>
              </a:rPr>
              <a:t> STKIP </a:t>
            </a:r>
            <a:r>
              <a:rPr lang="en-US" dirty="0" err="1" smtClean="0">
                <a:solidFill>
                  <a:schemeClr val="bg1"/>
                </a:solidFill>
              </a:rPr>
              <a:t>Rangkasbitung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Universitas</a:t>
            </a:r>
            <a:r>
              <a:rPr lang="en-US" dirty="0" smtClean="0">
                <a:solidFill>
                  <a:schemeClr val="bg1"/>
                </a:solidFill>
              </a:rPr>
              <a:t> Ahmad </a:t>
            </a:r>
            <a:r>
              <a:rPr lang="en-US" dirty="0" err="1" smtClean="0">
                <a:solidFill>
                  <a:schemeClr val="bg1"/>
                </a:solidFill>
              </a:rPr>
              <a:t>Dahlan</a:t>
            </a:r>
            <a:r>
              <a:rPr lang="en-US" dirty="0" smtClean="0">
                <a:solidFill>
                  <a:schemeClr val="bg1"/>
                </a:solidFill>
              </a:rPr>
              <a:t>,  Yogyakarta                    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en-US" u="sng" dirty="0" smtClean="0">
                <a:solidFill>
                  <a:schemeClr val="bg1"/>
                </a:solidFill>
              </a:rPr>
              <a:t>22 </a:t>
            </a:r>
            <a:r>
              <a:rPr lang="en-US" u="sng" dirty="0" err="1" smtClean="0">
                <a:solidFill>
                  <a:schemeClr val="bg1"/>
                </a:solidFill>
              </a:rPr>
              <a:t>Dzulqoidah</a:t>
            </a:r>
            <a:r>
              <a:rPr lang="en-US" u="sng" dirty="0" smtClean="0">
                <a:solidFill>
                  <a:schemeClr val="bg1"/>
                </a:solidFill>
              </a:rPr>
              <a:t> 1443 H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Amphitarium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Kampus</a:t>
            </a:r>
            <a:r>
              <a:rPr lang="en-US" dirty="0" smtClean="0">
                <a:solidFill>
                  <a:schemeClr val="bg1"/>
                </a:solidFill>
              </a:rPr>
              <a:t> IV UAD,   22 </a:t>
            </a:r>
            <a:r>
              <a:rPr lang="en-US" dirty="0" err="1" smtClean="0">
                <a:solidFill>
                  <a:schemeClr val="bg1"/>
                </a:solidFill>
              </a:rPr>
              <a:t>Juni</a:t>
            </a:r>
            <a:r>
              <a:rPr lang="en-US" dirty="0" smtClean="0">
                <a:solidFill>
                  <a:schemeClr val="bg1"/>
                </a:solidFill>
              </a:rPr>
              <a:t> 2022 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8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68" y="480698"/>
            <a:ext cx="9286993" cy="63021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800" b="1" dirty="0" err="1" smtClean="0"/>
              <a:t>Pencapaian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visi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membutuhkan</a:t>
            </a:r>
            <a:r>
              <a:rPr lang="en-ID" sz="2800" b="1" dirty="0" smtClean="0"/>
              <a:t>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717" y="1239253"/>
            <a:ext cx="9177878" cy="448381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Kurikulum</a:t>
            </a:r>
            <a:r>
              <a:rPr lang="en-ID" b="1" dirty="0" smtClean="0"/>
              <a:t> yang </a:t>
            </a:r>
            <a:r>
              <a:rPr lang="en-ID" b="1" dirty="0" err="1" smtClean="0"/>
              <a:t>antisipatif</a:t>
            </a:r>
            <a:r>
              <a:rPr lang="en-ID" b="1" dirty="0" smtClean="0"/>
              <a:t>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dinamis</a:t>
            </a:r>
            <a:r>
              <a:rPr lang="en-ID" b="1" dirty="0" smtClean="0"/>
              <a:t> </a:t>
            </a:r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Mekanisme</a:t>
            </a:r>
            <a:r>
              <a:rPr lang="en-ID" b="1" dirty="0" smtClean="0"/>
              <a:t> </a:t>
            </a:r>
            <a:r>
              <a:rPr lang="en-ID" b="1" dirty="0" err="1" smtClean="0"/>
              <a:t>kerja</a:t>
            </a:r>
            <a:r>
              <a:rPr lang="en-ID" b="1" dirty="0" smtClean="0"/>
              <a:t> yang </a:t>
            </a:r>
            <a:r>
              <a:rPr lang="en-ID" b="1" dirty="0" err="1" smtClean="0"/>
              <a:t>jelas</a:t>
            </a:r>
            <a:r>
              <a:rPr lang="en-ID" b="1" dirty="0"/>
              <a:t> </a:t>
            </a:r>
            <a:r>
              <a:rPr lang="en-ID" b="1" dirty="0" smtClean="0"/>
              <a:t>&amp; </a:t>
            </a:r>
            <a:r>
              <a:rPr lang="en-ID" b="1" dirty="0" err="1" smtClean="0"/>
              <a:t>dipahami</a:t>
            </a:r>
            <a:r>
              <a:rPr lang="en-ID" b="1" dirty="0" smtClean="0"/>
              <a:t> </a:t>
            </a:r>
            <a:r>
              <a:rPr lang="en-ID" b="1" dirty="0" err="1" smtClean="0"/>
              <a:t>bersama</a:t>
            </a:r>
            <a:r>
              <a:rPr lang="en-ID" b="1" dirty="0" smtClean="0"/>
              <a:t>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dilaksanakan</a:t>
            </a:r>
            <a:r>
              <a:rPr lang="en-ID" b="1" dirty="0" smtClean="0"/>
              <a:t>; </a:t>
            </a:r>
            <a:endParaRPr lang="en-ID" b="1" dirty="0" smtClean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ada</a:t>
            </a:r>
            <a:r>
              <a:rPr lang="en-ID" b="1" dirty="0" smtClean="0"/>
              <a:t> </a:t>
            </a:r>
            <a:r>
              <a:rPr lang="en-ID" b="1" dirty="0" smtClean="0"/>
              <a:t>audit </a:t>
            </a:r>
            <a:r>
              <a:rPr lang="en-ID" b="1" dirty="0" err="1" smtClean="0"/>
              <a:t>mutu</a:t>
            </a:r>
            <a:r>
              <a:rPr lang="en-ID" b="1" dirty="0" smtClean="0"/>
              <a:t> internal yang </a:t>
            </a:r>
            <a:r>
              <a:rPr lang="en-ID" b="1" dirty="0" err="1" smtClean="0"/>
              <a:t>rutin</a:t>
            </a:r>
            <a:r>
              <a:rPr lang="en-ID" b="1" dirty="0" smtClean="0"/>
              <a:t> </a:t>
            </a:r>
            <a:r>
              <a:rPr lang="en-ID" b="1" dirty="0" err="1" smtClean="0"/>
              <a:t>dilaksanakan</a:t>
            </a:r>
            <a:r>
              <a:rPr lang="en-ID" b="1" dirty="0" smtClean="0"/>
              <a:t>; </a:t>
            </a:r>
            <a:r>
              <a:rPr lang="en-ID" b="1" dirty="0" err="1" smtClean="0"/>
              <a:t>sejak</a:t>
            </a:r>
            <a:r>
              <a:rPr lang="en-ID" b="1" dirty="0" smtClean="0"/>
              <a:t> </a:t>
            </a:r>
            <a:r>
              <a:rPr lang="en-ID" b="1" dirty="0" err="1" smtClean="0"/>
              <a:t>awal</a:t>
            </a:r>
            <a:r>
              <a:rPr lang="en-ID" b="1" dirty="0" smtClean="0"/>
              <a:t> PGSD </a:t>
            </a:r>
            <a:r>
              <a:rPr lang="en-ID" b="1" dirty="0" err="1" smtClean="0"/>
              <a:t>telah</a:t>
            </a:r>
            <a:r>
              <a:rPr lang="en-ID" b="1" dirty="0" smtClean="0"/>
              <a:t> </a:t>
            </a:r>
            <a:r>
              <a:rPr lang="en-ID" b="1" dirty="0" err="1" smtClean="0"/>
              <a:t>ikut</a:t>
            </a:r>
            <a:r>
              <a:rPr lang="en-ID" b="1" dirty="0" smtClean="0"/>
              <a:t> </a:t>
            </a:r>
            <a:r>
              <a:rPr lang="en-ID" b="1" dirty="0" err="1" smtClean="0"/>
              <a:t>menjadi</a:t>
            </a:r>
            <a:r>
              <a:rPr lang="en-ID" b="1" dirty="0" smtClean="0"/>
              <a:t> auditee,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sangat</a:t>
            </a:r>
            <a:r>
              <a:rPr lang="en-ID" b="1" dirty="0" smtClean="0"/>
              <a:t> </a:t>
            </a:r>
            <a:r>
              <a:rPr lang="en-ID" b="1" dirty="0" err="1" smtClean="0"/>
              <a:t>mendukung</a:t>
            </a:r>
            <a:r>
              <a:rPr lang="en-ID" b="1" dirty="0" smtClean="0"/>
              <a:t> </a:t>
            </a:r>
            <a:r>
              <a:rPr lang="en-ID" b="1" dirty="0" err="1" smtClean="0"/>
              <a:t>pengembangan</a:t>
            </a:r>
            <a:r>
              <a:rPr lang="en-ID" b="1" dirty="0" smtClean="0"/>
              <a:t>  </a:t>
            </a:r>
            <a:r>
              <a:rPr lang="en-ID" b="1" dirty="0" err="1" smtClean="0"/>
              <a:t>budaya</a:t>
            </a:r>
            <a:r>
              <a:rPr lang="en-ID" b="1" dirty="0" smtClean="0"/>
              <a:t> </a:t>
            </a:r>
            <a:r>
              <a:rPr lang="en-ID" b="1" dirty="0" err="1" smtClean="0"/>
              <a:t>mutu</a:t>
            </a:r>
            <a:r>
              <a:rPr lang="en-ID" b="1" dirty="0" smtClean="0"/>
              <a:t> di </a:t>
            </a:r>
            <a:r>
              <a:rPr lang="en-ID" b="1" dirty="0" err="1" smtClean="0"/>
              <a:t>prodi</a:t>
            </a:r>
            <a:endParaRPr lang="en-ID" b="1" dirty="0" smtClean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Infrastruktur</a:t>
            </a:r>
            <a:r>
              <a:rPr lang="en-ID" b="1" dirty="0" smtClean="0"/>
              <a:t> </a:t>
            </a:r>
            <a:r>
              <a:rPr lang="en-ID" b="1" dirty="0" err="1" smtClean="0"/>
              <a:t>pendukung</a:t>
            </a:r>
            <a:r>
              <a:rPr lang="en-ID" b="1" dirty="0" smtClean="0"/>
              <a:t>, di </a:t>
            </a:r>
            <a:r>
              <a:rPr lang="en-ID" b="1" dirty="0" err="1" smtClean="0"/>
              <a:t>antaranya</a:t>
            </a:r>
            <a:r>
              <a:rPr lang="en-ID" b="1" dirty="0" smtClean="0"/>
              <a:t>  </a:t>
            </a:r>
            <a:r>
              <a:rPr lang="en-ID" b="1" dirty="0" err="1" smtClean="0"/>
              <a:t>sistem</a:t>
            </a:r>
            <a:r>
              <a:rPr lang="en-ID" b="1" dirty="0" smtClean="0"/>
              <a:t> IT yang </a:t>
            </a:r>
            <a:r>
              <a:rPr lang="en-ID" b="1" dirty="0" err="1" smtClean="0"/>
              <a:t>memadai</a:t>
            </a:r>
            <a:r>
              <a:rPr lang="en-ID" b="1" dirty="0" smtClean="0"/>
              <a:t>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terintegrasi</a:t>
            </a:r>
            <a:r>
              <a:rPr lang="en-ID" b="1" dirty="0" smtClean="0"/>
              <a:t>; UAD </a:t>
            </a:r>
            <a:r>
              <a:rPr lang="en-ID" b="1" dirty="0" err="1" smtClean="0"/>
              <a:t>ada</a:t>
            </a:r>
            <a:r>
              <a:rPr lang="en-ID" b="1" dirty="0" smtClean="0"/>
              <a:t> 6 </a:t>
            </a:r>
            <a:r>
              <a:rPr lang="en-ID" b="1" dirty="0" err="1" smtClean="0"/>
              <a:t>kampus</a:t>
            </a:r>
            <a:r>
              <a:rPr lang="en-ID" b="1" dirty="0" smtClean="0"/>
              <a:t>, PGSD di </a:t>
            </a:r>
            <a:r>
              <a:rPr lang="en-ID" b="1" dirty="0" err="1" smtClean="0"/>
              <a:t>kampus</a:t>
            </a:r>
            <a:r>
              <a:rPr lang="en-ID" b="1" dirty="0" smtClean="0"/>
              <a:t> 5 </a:t>
            </a:r>
            <a:r>
              <a:rPr lang="en-ID" b="1" dirty="0" smtClean="0">
                <a:sym typeface="Wingdings" panose="05000000000000000000" pitchFamily="2" charset="2"/>
              </a:rPr>
              <a:t> </a:t>
            </a:r>
            <a:r>
              <a:rPr lang="en-ID" b="1" dirty="0" err="1" smtClean="0">
                <a:sym typeface="Wingdings" panose="05000000000000000000" pitchFamily="2" charset="2"/>
              </a:rPr>
              <a:t>terintegrasi</a:t>
            </a:r>
            <a:r>
              <a:rPr lang="en-ID" b="1" dirty="0" smtClean="0">
                <a:sym typeface="Wingdings" panose="05000000000000000000" pitchFamily="2" charset="2"/>
              </a:rPr>
              <a:t>.</a:t>
            </a:r>
            <a:endParaRPr lang="en-ID" b="1" dirty="0" smtClean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ketersediaan</a:t>
            </a:r>
            <a:r>
              <a:rPr lang="en-ID" b="1" dirty="0" smtClean="0"/>
              <a:t> </a:t>
            </a:r>
            <a:r>
              <a:rPr lang="en-ID" b="1" dirty="0" err="1" smtClean="0"/>
              <a:t>sarana</a:t>
            </a:r>
            <a:r>
              <a:rPr lang="en-ID" b="1" dirty="0" smtClean="0"/>
              <a:t> </a:t>
            </a:r>
            <a:r>
              <a:rPr lang="en-ID" b="1" dirty="0" err="1" smtClean="0"/>
              <a:t>prasanana</a:t>
            </a:r>
            <a:r>
              <a:rPr lang="en-ID" b="1" dirty="0" smtClean="0"/>
              <a:t> yang </a:t>
            </a:r>
            <a:r>
              <a:rPr lang="en-ID" b="1" dirty="0" err="1" smtClean="0"/>
              <a:t>memadai</a:t>
            </a:r>
            <a:endParaRPr lang="en-ID" b="1" dirty="0" smtClean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Dukungan</a:t>
            </a:r>
            <a:r>
              <a:rPr lang="en-ID" b="1" dirty="0" smtClean="0"/>
              <a:t> </a:t>
            </a:r>
            <a:r>
              <a:rPr lang="en-ID" b="1" dirty="0" err="1" smtClean="0"/>
              <a:t>seluruh</a:t>
            </a:r>
            <a:r>
              <a:rPr lang="en-ID" b="1" dirty="0" smtClean="0"/>
              <a:t> </a:t>
            </a:r>
            <a:r>
              <a:rPr lang="en-ID" b="1" dirty="0" err="1" smtClean="0"/>
              <a:t>sivitas</a:t>
            </a:r>
            <a:r>
              <a:rPr lang="en-ID" b="1" dirty="0" smtClean="0"/>
              <a:t> </a:t>
            </a:r>
            <a:r>
              <a:rPr lang="en-ID" b="1" dirty="0" err="1" smtClean="0"/>
              <a:t>akademika</a:t>
            </a:r>
            <a:endParaRPr lang="en-ID" b="1" dirty="0" smtClean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/>
              <a:t>Kolaborasi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berbagai</a:t>
            </a:r>
            <a:r>
              <a:rPr lang="en-ID" b="1" dirty="0"/>
              <a:t> </a:t>
            </a:r>
            <a:r>
              <a:rPr lang="en-ID" b="1" dirty="0" err="1"/>
              <a:t>pihak</a:t>
            </a:r>
            <a:r>
              <a:rPr lang="en-ID" b="1" dirty="0"/>
              <a:t> </a:t>
            </a:r>
            <a:r>
              <a:rPr lang="en-ID" b="1" dirty="0" err="1"/>
              <a:t>lokal</a:t>
            </a:r>
            <a:r>
              <a:rPr lang="en-ID" b="1" dirty="0"/>
              <a:t>, regional, </a:t>
            </a:r>
            <a:r>
              <a:rPr lang="en-ID" b="1" dirty="0" err="1"/>
              <a:t>nasional</a:t>
            </a:r>
            <a:r>
              <a:rPr lang="en-ID" b="1" dirty="0"/>
              <a:t>,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internasional</a:t>
            </a:r>
            <a:r>
              <a:rPr lang="en-ID" b="1" dirty="0"/>
              <a:t>.</a:t>
            </a:r>
            <a:endParaRPr lang="en-US" b="1" dirty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Semangat</a:t>
            </a:r>
            <a:r>
              <a:rPr lang="en-ID" b="1" dirty="0" smtClean="0"/>
              <a:t> </a:t>
            </a:r>
            <a:r>
              <a:rPr lang="en-ID" b="1" dirty="0" err="1" smtClean="0"/>
              <a:t>kebersamaan</a:t>
            </a:r>
            <a:r>
              <a:rPr lang="en-ID" b="1" dirty="0" smtClean="0"/>
              <a:t>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bersinergi</a:t>
            </a:r>
            <a:endParaRPr lang="en-ID" b="1" dirty="0" smtClean="0"/>
          </a:p>
          <a:p>
            <a:pPr marL="444500" indent="-360363">
              <a:buFont typeface="Wingdings" panose="05000000000000000000" pitchFamily="2" charset="2"/>
              <a:buChar char="v"/>
            </a:pPr>
            <a:r>
              <a:rPr lang="en-ID" b="1" dirty="0" err="1" smtClean="0"/>
              <a:t>Sumber</a:t>
            </a:r>
            <a:r>
              <a:rPr lang="en-ID" b="1" dirty="0" smtClean="0"/>
              <a:t> </a:t>
            </a:r>
            <a:r>
              <a:rPr lang="en-ID" b="1" dirty="0" err="1" smtClean="0"/>
              <a:t>daya</a:t>
            </a:r>
            <a:r>
              <a:rPr lang="en-ID" b="1" dirty="0" smtClean="0"/>
              <a:t> </a:t>
            </a:r>
            <a:r>
              <a:rPr lang="en-ID" b="1" dirty="0" err="1" smtClean="0"/>
              <a:t>manusia</a:t>
            </a:r>
            <a:r>
              <a:rPr lang="en-ID" b="1" dirty="0" smtClean="0"/>
              <a:t>  </a:t>
            </a:r>
            <a:r>
              <a:rPr lang="en-ID" b="1" dirty="0" err="1" smtClean="0"/>
              <a:t>sivitas</a:t>
            </a:r>
            <a:r>
              <a:rPr lang="en-ID" b="1" dirty="0" smtClean="0"/>
              <a:t> </a:t>
            </a:r>
            <a:r>
              <a:rPr lang="en-ID" b="1" dirty="0" err="1" smtClean="0"/>
              <a:t>akademika</a:t>
            </a:r>
            <a:r>
              <a:rPr lang="en-ID" b="1" dirty="0" smtClean="0"/>
              <a:t> yang </a:t>
            </a:r>
            <a:r>
              <a:rPr lang="en-ID" b="1" dirty="0" err="1" smtClean="0"/>
              <a:t>berkualitas</a:t>
            </a:r>
            <a:r>
              <a:rPr lang="en-ID" b="1" dirty="0" smtClean="0"/>
              <a:t>, </a:t>
            </a:r>
          </a:p>
          <a:p>
            <a:pPr marL="0" indent="0">
              <a:buNone/>
            </a:pPr>
            <a:r>
              <a:rPr lang="en-ID" b="1" dirty="0" smtClean="0">
                <a:sym typeface="Wingdings" panose="05000000000000000000" pitchFamily="2" charset="2"/>
              </a:rPr>
              <a:t>	&lt;&lt; </a:t>
            </a:r>
            <a:r>
              <a:rPr lang="en-ID" b="1" dirty="0" smtClean="0"/>
              <a:t>PRODUKTIF BERKEMAJUAN&gt;&gt;</a:t>
            </a:r>
          </a:p>
        </p:txBody>
      </p:sp>
    </p:spTree>
    <p:extLst>
      <p:ext uri="{BB962C8B-B14F-4D97-AF65-F5344CB8AC3E}">
        <p14:creationId xmlns:p14="http://schemas.microsoft.com/office/powerpoint/2010/main" val="35209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3">
        <p14:prism isContent="1"/>
      </p:transition>
    </mc:Choice>
    <mc:Fallback xmlns="">
      <p:transition spd="slow" advTm="1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86" y="156964"/>
            <a:ext cx="6096851" cy="342947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6" y="3080086"/>
            <a:ext cx="6831691" cy="26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3" y="842212"/>
            <a:ext cx="6391988" cy="204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2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8" y="196684"/>
            <a:ext cx="10515600" cy="5733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upaya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di </a:t>
            </a:r>
            <a:r>
              <a:rPr lang="en-US" sz="3200" dirty="0" err="1" smtClean="0"/>
              <a:t>antaranya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0179"/>
            <a:ext cx="10515600" cy="50459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err="1"/>
              <a:t>Penyelenggaraan</a:t>
            </a:r>
            <a:r>
              <a:rPr lang="en-US" dirty="0"/>
              <a:t> program-program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: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mahir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pramuka</a:t>
            </a:r>
            <a:r>
              <a:rPr lang="en-US" dirty="0" smtClean="0"/>
              <a:t>,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hizbul</a:t>
            </a:r>
            <a:r>
              <a:rPr lang="en-US" dirty="0" smtClean="0"/>
              <a:t> </a:t>
            </a:r>
            <a:r>
              <a:rPr lang="en-US" dirty="0" err="1" smtClean="0"/>
              <a:t>wathan</a:t>
            </a:r>
            <a:r>
              <a:rPr lang="en-US" dirty="0" smtClean="0"/>
              <a:t>, </a:t>
            </a:r>
            <a:r>
              <a:rPr lang="en-US" dirty="0" err="1" smtClean="0"/>
              <a:t>keikutsertaan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, </a:t>
            </a:r>
            <a:r>
              <a:rPr lang="en-US" dirty="0" err="1" smtClean="0"/>
              <a:t>universitas</a:t>
            </a:r>
            <a:r>
              <a:rPr lang="en-US" dirty="0" smtClean="0"/>
              <a:t>,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endParaRPr lang="en-US" dirty="0"/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: HMPS, </a:t>
            </a:r>
            <a:r>
              <a:rPr lang="en-US" dirty="0" err="1" smtClean="0"/>
              <a:t>muvodance</a:t>
            </a:r>
            <a:r>
              <a:rPr lang="en-US" dirty="0" smtClean="0"/>
              <a:t>, LSO, </a:t>
            </a:r>
            <a:r>
              <a:rPr lang="en-US" dirty="0" err="1" smtClean="0"/>
              <a:t>komunitas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ormawa</a:t>
            </a:r>
            <a:r>
              <a:rPr lang="en-US" dirty="0" smtClean="0"/>
              <a:t> lain di FKIP &amp; UAD</a:t>
            </a:r>
          </a:p>
          <a:p>
            <a:r>
              <a:rPr lang="en-US" dirty="0" err="1" smtClean="0"/>
              <a:t>Kegiatan-kegiatan</a:t>
            </a:r>
            <a:r>
              <a:rPr lang="en-US" dirty="0" smtClean="0"/>
              <a:t> </a:t>
            </a:r>
            <a:r>
              <a:rPr lang="en-US" dirty="0" err="1" smtClean="0"/>
              <a:t>kemahasiswaan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bekal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di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sekolah</a:t>
            </a:r>
            <a:r>
              <a:rPr lang="en-US" dirty="0" smtClean="0"/>
              <a:t>/di </a:t>
            </a:r>
            <a:r>
              <a:rPr lang="en-US" dirty="0" err="1" smtClean="0"/>
              <a:t>masyarakat</a:t>
            </a:r>
            <a:r>
              <a:rPr lang="en-US" dirty="0" smtClean="0"/>
              <a:t>;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Gebyar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(GPSD), </a:t>
            </a:r>
            <a:r>
              <a:rPr lang="en-US" dirty="0" err="1" smtClean="0"/>
              <a:t>olimpiade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 (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, </a:t>
            </a:r>
            <a:r>
              <a:rPr lang="en-US" dirty="0" err="1" smtClean="0"/>
              <a:t>pelatihan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bimawa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5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03" y="0"/>
            <a:ext cx="7049449" cy="59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664" y="98810"/>
            <a:ext cx="462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Prodi di masa </a:t>
            </a:r>
            <a:r>
              <a:rPr lang="en-US" dirty="0" err="1" smtClean="0"/>
              <a:t>pandemi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angkatan</a:t>
            </a:r>
            <a:r>
              <a:rPr lang="en-US" dirty="0"/>
              <a:t> 2019/2020</a:t>
            </a:r>
          </a:p>
          <a:p>
            <a:r>
              <a:rPr lang="en-US" dirty="0" err="1" smtClean="0"/>
              <a:t>mendapatkan</a:t>
            </a:r>
            <a:r>
              <a:rPr lang="en-US" dirty="0" smtClean="0"/>
              <a:t>  </a:t>
            </a:r>
            <a:r>
              <a:rPr lang="en-US" dirty="0" err="1" smtClean="0"/>
              <a:t>Bekal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Kepanduan</a:t>
            </a:r>
            <a:r>
              <a:rPr lang="en-US" dirty="0" smtClean="0"/>
              <a:t> </a:t>
            </a:r>
            <a:r>
              <a:rPr lang="en-US" dirty="0" err="1" smtClean="0"/>
              <a:t>Hizbul</a:t>
            </a:r>
            <a:r>
              <a:rPr lang="en-US" dirty="0" smtClean="0"/>
              <a:t> </a:t>
            </a:r>
            <a:r>
              <a:rPr lang="en-US" dirty="0" err="1" smtClean="0"/>
              <a:t>Wathan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9" y="1708485"/>
            <a:ext cx="3435507" cy="31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646" y="5044878"/>
            <a:ext cx="4694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Penutupan</a:t>
            </a:r>
            <a:r>
              <a:rPr lang="en-US" dirty="0" smtClean="0"/>
              <a:t> </a:t>
            </a:r>
            <a:r>
              <a:rPr lang="en-US" dirty="0" err="1" smtClean="0"/>
              <a:t>Gebyar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6;</a:t>
            </a:r>
          </a:p>
          <a:p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HMPS PGSD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1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21" y="401222"/>
            <a:ext cx="10848474" cy="81397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ID" sz="3200" dirty="0" err="1" smtClean="0"/>
              <a:t>Beberapa</a:t>
            </a:r>
            <a:r>
              <a:rPr lang="en-ID" sz="3200" dirty="0" smtClean="0"/>
              <a:t> </a:t>
            </a:r>
            <a:r>
              <a:rPr lang="en-ID" sz="3200" dirty="0" err="1" smtClean="0"/>
              <a:t>aktivitas</a:t>
            </a:r>
            <a:r>
              <a:rPr lang="en-ID" sz="3200" dirty="0" smtClean="0"/>
              <a:t> </a:t>
            </a:r>
            <a:r>
              <a:rPr lang="en-ID" sz="3200" dirty="0" err="1" smtClean="0"/>
              <a:t>Mahasiswa</a:t>
            </a:r>
            <a:r>
              <a:rPr lang="en-ID" sz="3200" dirty="0" smtClean="0"/>
              <a:t> PGSD, </a:t>
            </a:r>
            <a:r>
              <a:rPr lang="en-ID" sz="3200" dirty="0" err="1" smtClean="0"/>
              <a:t>nas</a:t>
            </a:r>
            <a:r>
              <a:rPr lang="en-ID" sz="3200" dirty="0" err="1" smtClean="0"/>
              <a:t>ional</a:t>
            </a:r>
            <a:r>
              <a:rPr lang="en-ID" sz="3200" dirty="0" smtClean="0"/>
              <a:t> </a:t>
            </a:r>
            <a:r>
              <a:rPr lang="en-ID" sz="3200" dirty="0" err="1" smtClean="0"/>
              <a:t>dan</a:t>
            </a:r>
            <a:r>
              <a:rPr lang="en-ID" sz="3200" dirty="0" smtClean="0"/>
              <a:t> </a:t>
            </a:r>
            <a:r>
              <a:rPr lang="en-ID" sz="3200" dirty="0" err="1" smtClean="0"/>
              <a:t>internasional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168" y="1428582"/>
            <a:ext cx="5181600" cy="435133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ID" dirty="0" err="1" smtClean="0"/>
              <a:t>Azmiya</a:t>
            </a:r>
            <a:r>
              <a:rPr lang="en-ID" dirty="0" smtClean="0"/>
              <a:t> </a:t>
            </a:r>
            <a:r>
              <a:rPr lang="en-ID" dirty="0" err="1" smtClean="0"/>
              <a:t>Aisyah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Ikut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Dahlan</a:t>
            </a:r>
            <a:r>
              <a:rPr lang="en-ID" dirty="0" smtClean="0">
                <a:sym typeface="Wingdings" panose="05000000000000000000" pitchFamily="2" charset="2"/>
              </a:rPr>
              <a:t> Muda </a:t>
            </a:r>
            <a:r>
              <a:rPr lang="en-ID" dirty="0" err="1" smtClean="0">
                <a:sym typeface="Wingdings" panose="05000000000000000000" pitchFamily="2" charset="2"/>
              </a:rPr>
              <a:t>Mengabdi</a:t>
            </a:r>
            <a:r>
              <a:rPr lang="en-ID" dirty="0" smtClean="0">
                <a:sym typeface="Wingdings" panose="05000000000000000000" pitchFamily="2" charset="2"/>
              </a:rPr>
              <a:t>  di </a:t>
            </a:r>
            <a:r>
              <a:rPr lang="en-ID" dirty="0" err="1" smtClean="0">
                <a:sym typeface="Wingdings" panose="05000000000000000000" pitchFamily="2" charset="2"/>
              </a:rPr>
              <a:t>Kondangjaya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Pandeglang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Banten</a:t>
            </a:r>
            <a:endParaRPr lang="en-ID" dirty="0" smtClean="0">
              <a:sym typeface="Wingdings" panose="05000000000000000000" pitchFamily="2" charset="2"/>
            </a:endParaRPr>
          </a:p>
          <a:p>
            <a:r>
              <a:rPr lang="en-ID" dirty="0" err="1" smtClean="0">
                <a:sym typeface="Wingdings" panose="05000000000000000000" pitchFamily="2" charset="2"/>
              </a:rPr>
              <a:t>Azmiya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Aisyah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pernah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Expedisi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Pulau</a:t>
            </a:r>
            <a:r>
              <a:rPr lang="en-ID" dirty="0" smtClean="0">
                <a:sym typeface="Wingdings" panose="05000000000000000000" pitchFamily="2" charset="2"/>
              </a:rPr>
              <a:t> Buru (Orange Expedition)</a:t>
            </a:r>
          </a:p>
          <a:p>
            <a:r>
              <a:rPr lang="en-ID" dirty="0" err="1" smtClean="0"/>
              <a:t>Agtari</a:t>
            </a:r>
            <a:r>
              <a:rPr lang="en-ID" dirty="0" smtClean="0"/>
              <a:t>, </a:t>
            </a:r>
            <a:r>
              <a:rPr lang="en-ID" dirty="0" err="1" smtClean="0"/>
              <a:t>mengikuti</a:t>
            </a:r>
            <a:r>
              <a:rPr lang="en-ID" dirty="0" smtClean="0"/>
              <a:t> </a:t>
            </a:r>
            <a:r>
              <a:rPr lang="en-ID" dirty="0"/>
              <a:t>Program Sea Teacher  </a:t>
            </a:r>
            <a:r>
              <a:rPr lang="en-ID" dirty="0" err="1"/>
              <a:t>Februari</a:t>
            </a:r>
            <a:r>
              <a:rPr lang="en-ID" dirty="0"/>
              <a:t> 2019 di Thailand</a:t>
            </a:r>
          </a:p>
          <a:p>
            <a:pPr>
              <a:buFont typeface="Arial" charset="0"/>
              <a:buChar char="•"/>
            </a:pPr>
            <a:r>
              <a:rPr lang="en-ID" dirty="0" smtClean="0"/>
              <a:t>Stigma, </a:t>
            </a:r>
            <a:r>
              <a:rPr lang="en-ID" dirty="0" err="1" smtClean="0"/>
              <a:t>mengikuti</a:t>
            </a:r>
            <a:r>
              <a:rPr lang="en-ID" dirty="0" smtClean="0"/>
              <a:t> </a:t>
            </a:r>
            <a:r>
              <a:rPr lang="en-ID" dirty="0"/>
              <a:t>program </a:t>
            </a:r>
            <a:r>
              <a:rPr lang="en-ID" dirty="0" smtClean="0"/>
              <a:t>Sea </a:t>
            </a:r>
            <a:r>
              <a:rPr lang="en-ID" dirty="0"/>
              <a:t>teacher </a:t>
            </a:r>
            <a:r>
              <a:rPr lang="en-ID" dirty="0" err="1"/>
              <a:t>Februari</a:t>
            </a:r>
            <a:r>
              <a:rPr lang="en-ID" dirty="0"/>
              <a:t> 2019 di </a:t>
            </a:r>
            <a:r>
              <a:rPr lang="en-ID" dirty="0" err="1"/>
              <a:t>Roxas</a:t>
            </a:r>
            <a:r>
              <a:rPr lang="en-ID" dirty="0"/>
              <a:t> </a:t>
            </a:r>
            <a:r>
              <a:rPr lang="en-ID" dirty="0" err="1"/>
              <a:t>Philipine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1528010"/>
            <a:ext cx="5181600" cy="423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7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3053" cy="1325563"/>
          </a:xfrm>
          <a:solidFill>
            <a:srgbClr val="00B050"/>
          </a:solidFill>
        </p:spPr>
        <p:txBody>
          <a:bodyPr/>
          <a:lstStyle/>
          <a:p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PGSD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36885"/>
            <a:ext cx="5181600" cy="5479131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ID" dirty="0" err="1" smtClean="0"/>
              <a:t>Rivan</a:t>
            </a:r>
            <a:r>
              <a:rPr lang="en-ID" dirty="0" smtClean="0"/>
              <a:t> </a:t>
            </a:r>
            <a:r>
              <a:rPr lang="en-ID" dirty="0" err="1" smtClean="0"/>
              <a:t>Gestiardi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Mengikuti</a:t>
            </a:r>
            <a:r>
              <a:rPr lang="en-ID" dirty="0" smtClean="0"/>
              <a:t> Asia World Model Unites Nation (27-31 </a:t>
            </a:r>
            <a:r>
              <a:rPr lang="en-ID" dirty="0" err="1" smtClean="0"/>
              <a:t>Januari</a:t>
            </a:r>
            <a:r>
              <a:rPr lang="en-ID" dirty="0" smtClean="0"/>
              <a:t> 2019) di Thailand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Mengikuti</a:t>
            </a:r>
            <a:r>
              <a:rPr lang="en-ID" dirty="0" smtClean="0"/>
              <a:t> International Summer Camp for S&amp;T Innovation di Beijing (08-09 </a:t>
            </a:r>
            <a:r>
              <a:rPr lang="en-ID" dirty="0" err="1" smtClean="0"/>
              <a:t>Juli</a:t>
            </a:r>
            <a:r>
              <a:rPr lang="en-ID" dirty="0" smtClean="0"/>
              <a:t> 2019)</a:t>
            </a:r>
          </a:p>
          <a:p>
            <a:pPr marL="514350" indent="-514350">
              <a:buAutoNum type="arabicPeriod"/>
            </a:pPr>
            <a:r>
              <a:rPr lang="en-ID" dirty="0" err="1" smtClean="0"/>
              <a:t>Mengikuti</a:t>
            </a:r>
            <a:r>
              <a:rPr lang="en-ID" dirty="0" smtClean="0"/>
              <a:t> Program sea Teacher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Philipine</a:t>
            </a:r>
            <a:r>
              <a:rPr lang="en-ID" dirty="0" smtClean="0"/>
              <a:t> Sept’2019,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meraih</a:t>
            </a:r>
            <a:r>
              <a:rPr lang="en-ID" dirty="0" smtClean="0"/>
              <a:t> The best Blog </a:t>
            </a:r>
            <a:r>
              <a:rPr lang="en-ID" dirty="0" err="1" smtClean="0"/>
              <a:t>dalam</a:t>
            </a:r>
            <a:r>
              <a:rPr lang="en-ID" dirty="0" smtClean="0"/>
              <a:t> program Sea teacher </a:t>
            </a:r>
            <a:r>
              <a:rPr lang="en-ID" dirty="0" err="1" smtClean="0"/>
              <a:t>ini</a:t>
            </a:r>
            <a:endParaRPr lang="en-ID" dirty="0" smtClean="0"/>
          </a:p>
          <a:p>
            <a:pPr marL="514350" indent="-514350">
              <a:buAutoNum type="arabicPeriod"/>
            </a:pPr>
            <a:r>
              <a:rPr lang="en-ID" dirty="0" err="1" smtClean="0"/>
              <a:t>Studi</a:t>
            </a:r>
            <a:r>
              <a:rPr lang="en-ID" dirty="0" smtClean="0"/>
              <a:t> </a:t>
            </a:r>
            <a:r>
              <a:rPr lang="en-ID" dirty="0" err="1" smtClean="0"/>
              <a:t>lanjut</a:t>
            </a:r>
            <a:r>
              <a:rPr lang="en-ID" dirty="0" smtClean="0"/>
              <a:t> S2 di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Negeri</a:t>
            </a:r>
            <a:r>
              <a:rPr lang="en-ID" dirty="0" smtClean="0"/>
              <a:t> </a:t>
            </a:r>
            <a:r>
              <a:rPr lang="en-ID" dirty="0" err="1" smtClean="0"/>
              <a:t>Sebelas</a:t>
            </a:r>
            <a:r>
              <a:rPr lang="en-ID" dirty="0" smtClean="0"/>
              <a:t> </a:t>
            </a:r>
            <a:r>
              <a:rPr lang="en-ID" dirty="0" err="1" smtClean="0"/>
              <a:t>Maret</a:t>
            </a:r>
            <a:r>
              <a:rPr lang="en-ID" dirty="0" smtClean="0"/>
              <a:t>  (UNS)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4896"/>
            <a:ext cx="5181600" cy="33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8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ID" dirty="0" smtClean="0"/>
              <a:t>MBKM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smtClean="0"/>
              <a:t>Merdeka </a:t>
            </a:r>
            <a:r>
              <a:rPr lang="en-ID" dirty="0" err="1" smtClean="0"/>
              <a:t>Belajar</a:t>
            </a:r>
            <a:r>
              <a:rPr lang="en-ID" dirty="0" smtClean="0"/>
              <a:t> </a:t>
            </a:r>
            <a:r>
              <a:rPr lang="en-ID" dirty="0" err="1" smtClean="0"/>
              <a:t>Kampus</a:t>
            </a:r>
            <a:r>
              <a:rPr lang="en-ID" dirty="0" smtClean="0"/>
              <a:t> Merdeka PGSD  FKIP UAD juga </a:t>
            </a:r>
            <a:r>
              <a:rPr lang="en-ID" dirty="0" err="1" smtClean="0"/>
              <a:t>berpartisipasi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137" y="1681247"/>
            <a:ext cx="5181600" cy="4351338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b="1" dirty="0" err="1" smtClean="0"/>
              <a:t>Pertukaran</a:t>
            </a:r>
            <a:r>
              <a:rPr lang="en-ID" b="1" dirty="0" smtClean="0"/>
              <a:t> </a:t>
            </a:r>
            <a:r>
              <a:rPr lang="en-ID" b="1" dirty="0" err="1" smtClean="0"/>
              <a:t>mahasiswa</a:t>
            </a:r>
            <a:endParaRPr lang="en-ID" b="1" dirty="0" smtClean="0"/>
          </a:p>
          <a:p>
            <a:r>
              <a:rPr lang="en-ID" dirty="0" err="1" smtClean="0"/>
              <a:t>Arshika</a:t>
            </a:r>
            <a:r>
              <a:rPr lang="en-ID" dirty="0" smtClean="0"/>
              <a:t> </a:t>
            </a:r>
            <a:r>
              <a:rPr lang="en-ID" dirty="0" err="1" smtClean="0"/>
              <a:t>Ardafa</a:t>
            </a:r>
            <a:r>
              <a:rPr lang="en-ID" dirty="0" smtClean="0"/>
              <a:t> </a:t>
            </a:r>
            <a:r>
              <a:rPr lang="en-ID" dirty="0" err="1" smtClean="0"/>
              <a:t>Sahila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Muhammadiyah</a:t>
            </a:r>
            <a:r>
              <a:rPr lang="en-ID" dirty="0" smtClean="0"/>
              <a:t> </a:t>
            </a:r>
            <a:r>
              <a:rPr lang="en-ID" dirty="0" err="1" smtClean="0"/>
              <a:t>Palangkaraya</a:t>
            </a:r>
            <a:endParaRPr lang="en-ID" dirty="0" smtClean="0"/>
          </a:p>
          <a:p>
            <a:r>
              <a:rPr lang="en-ID" dirty="0" err="1" smtClean="0"/>
              <a:t>Miftakhul</a:t>
            </a:r>
            <a:r>
              <a:rPr lang="en-ID" dirty="0" smtClean="0"/>
              <a:t> Gina </a:t>
            </a:r>
            <a:r>
              <a:rPr lang="en-ID" dirty="0" err="1" smtClean="0"/>
              <a:t>Khoirunnisa</a:t>
            </a:r>
            <a:r>
              <a:rPr lang="en-ID" dirty="0" smtClean="0"/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smtClean="0"/>
              <a:t>STKIP PGRI Banjarmasin</a:t>
            </a:r>
          </a:p>
          <a:p>
            <a:r>
              <a:rPr lang="en-ID" dirty="0" err="1" smtClean="0"/>
              <a:t>Siti</a:t>
            </a:r>
            <a:r>
              <a:rPr lang="en-ID" dirty="0" smtClean="0"/>
              <a:t> </a:t>
            </a:r>
            <a:r>
              <a:rPr lang="en-ID" dirty="0" err="1" smtClean="0"/>
              <a:t>Nur</a:t>
            </a:r>
            <a:r>
              <a:rPr lang="en-ID" dirty="0" smtClean="0"/>
              <a:t> </a:t>
            </a:r>
            <a:r>
              <a:rPr lang="en-ID" dirty="0" err="1" smtClean="0"/>
              <a:t>Fadhilah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Tanjungpura</a:t>
            </a:r>
            <a:r>
              <a:rPr lang="en-ID" dirty="0" smtClean="0"/>
              <a:t> Pontianak</a:t>
            </a:r>
          </a:p>
          <a:p>
            <a:pPr marL="0" indent="0">
              <a:buNone/>
            </a:pPr>
            <a:r>
              <a:rPr lang="en-ID" b="1" dirty="0" smtClean="0"/>
              <a:t>KMMI </a:t>
            </a:r>
          </a:p>
          <a:p>
            <a:pPr>
              <a:buFont typeface="Arial" charset="0"/>
              <a:buChar char="•"/>
            </a:pPr>
            <a:r>
              <a:rPr lang="en-ID" dirty="0" err="1" smtClean="0"/>
              <a:t>Catur</a:t>
            </a:r>
            <a:r>
              <a:rPr lang="en-ID" dirty="0" smtClean="0"/>
              <a:t> </a:t>
            </a:r>
            <a:r>
              <a:rPr lang="en-ID" dirty="0" err="1" smtClean="0"/>
              <a:t>Rohmiati</a:t>
            </a:r>
            <a:endParaRPr lang="en-ID" dirty="0" smtClean="0"/>
          </a:p>
          <a:p>
            <a:pPr marL="0" indent="0">
              <a:buNone/>
            </a:pPr>
            <a:r>
              <a:rPr lang="en-ID" b="1" dirty="0" smtClean="0"/>
              <a:t>KAMPUS MENGAJAR 2</a:t>
            </a:r>
          </a:p>
          <a:p>
            <a:pPr marL="0" indent="0">
              <a:buNone/>
            </a:pPr>
            <a:r>
              <a:rPr lang="en-ID" dirty="0" smtClean="0"/>
              <a:t>Ada 72 </a:t>
            </a:r>
            <a:r>
              <a:rPr lang="en-ID" dirty="0" err="1" smtClean="0"/>
              <a:t>Mahasiswa</a:t>
            </a:r>
            <a:r>
              <a:rPr lang="en-ID" dirty="0" smtClean="0"/>
              <a:t> PGSD yang </a:t>
            </a:r>
            <a:r>
              <a:rPr lang="en-ID" dirty="0" err="1" smtClean="0"/>
              <a:t>diterima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peserta</a:t>
            </a:r>
            <a:r>
              <a:rPr lang="en-ID" dirty="0" smtClean="0"/>
              <a:t> </a:t>
            </a:r>
            <a:r>
              <a:rPr lang="en-ID" dirty="0" err="1" smtClean="0"/>
              <a:t>kampus</a:t>
            </a:r>
            <a:r>
              <a:rPr lang="en-ID" dirty="0" smtClean="0"/>
              <a:t> </a:t>
            </a:r>
            <a:r>
              <a:rPr lang="en-ID" dirty="0" err="1" smtClean="0"/>
              <a:t>mengajar</a:t>
            </a:r>
            <a:r>
              <a:rPr lang="en-ID" dirty="0" smtClean="0"/>
              <a:t> 2</a:t>
            </a:r>
          </a:p>
          <a:p>
            <a:pPr marL="0" indent="0">
              <a:buNone/>
            </a:pPr>
            <a:r>
              <a:rPr lang="en-ID" b="1" dirty="0" smtClean="0"/>
              <a:t>KAMPUS MENGAJAR 3 </a:t>
            </a:r>
            <a:r>
              <a:rPr lang="en-ID" dirty="0" err="1" smtClean="0"/>
              <a:t>ada</a:t>
            </a:r>
            <a:r>
              <a:rPr lang="en-ID" dirty="0" smtClean="0"/>
              <a:t> 55 </a:t>
            </a:r>
            <a:r>
              <a:rPr lang="en-ID" dirty="0" err="1" smtClean="0"/>
              <a:t>mahasiswa</a:t>
            </a:r>
            <a:r>
              <a:rPr lang="en-ID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8" y="2057400"/>
            <a:ext cx="4376983" cy="369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021" y="1596007"/>
            <a:ext cx="2350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D" dirty="0" smtClean="0"/>
              <a:t>KAMPUS MENGAJAR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1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Festival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Raga Nasional UNY 2021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79" y="1731297"/>
            <a:ext cx="7577763" cy="31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3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PKM -- PIMNAS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461115"/>
            <a:ext cx="6069229" cy="458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61114"/>
            <a:ext cx="4876800" cy="44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01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21" y="1"/>
            <a:ext cx="4728409" cy="44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5" y="0"/>
            <a:ext cx="4537996" cy="57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6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571671"/>
            <a:ext cx="9144000" cy="172498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Selamat</a:t>
            </a:r>
            <a:r>
              <a:rPr lang="en-US" sz="3600" dirty="0" smtClean="0"/>
              <a:t> </a:t>
            </a:r>
            <a:r>
              <a:rPr lang="en-US" sz="3600" dirty="0" err="1" smtClean="0"/>
              <a:t>datang</a:t>
            </a:r>
            <a:r>
              <a:rPr lang="en-US" sz="3600" dirty="0" smtClean="0"/>
              <a:t> di UAD,</a:t>
            </a:r>
            <a:br>
              <a:rPr lang="en-US" sz="3600" dirty="0" smtClean="0"/>
            </a:br>
            <a:r>
              <a:rPr lang="en-US" sz="3600" dirty="0" err="1" smtClean="0"/>
              <a:t>Selamat</a:t>
            </a:r>
            <a:r>
              <a:rPr lang="en-US" sz="3600" dirty="0" smtClean="0"/>
              <a:t> </a:t>
            </a:r>
            <a:r>
              <a:rPr lang="en-US" sz="3600" dirty="0" err="1" smtClean="0"/>
              <a:t>datang</a:t>
            </a:r>
            <a:r>
              <a:rPr lang="en-US" sz="3600" dirty="0" smtClean="0"/>
              <a:t> di FKIP,</a:t>
            </a:r>
            <a:br>
              <a:rPr lang="en-US" sz="3600" dirty="0" smtClean="0"/>
            </a:br>
            <a:r>
              <a:rPr lang="en-US" sz="3600" dirty="0" err="1" smtClean="0"/>
              <a:t>Selamat</a:t>
            </a:r>
            <a:r>
              <a:rPr lang="en-US" sz="3600" dirty="0" smtClean="0"/>
              <a:t> </a:t>
            </a:r>
            <a:r>
              <a:rPr lang="en-US" sz="3600" dirty="0" err="1" smtClean="0"/>
              <a:t>datang</a:t>
            </a:r>
            <a:r>
              <a:rPr lang="en-US" sz="3600" dirty="0" smtClean="0"/>
              <a:t> di PGSD.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356811"/>
            <a:ext cx="9144000" cy="19009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Kampus</a:t>
            </a:r>
            <a:r>
              <a:rPr lang="en-US" sz="1600" dirty="0" smtClean="0"/>
              <a:t> 1. Jl. </a:t>
            </a:r>
            <a:r>
              <a:rPr lang="en-US" sz="1600" dirty="0" err="1" smtClean="0"/>
              <a:t>Kapas</a:t>
            </a:r>
            <a:r>
              <a:rPr lang="en-US" sz="1600" dirty="0" smtClean="0"/>
              <a:t> 9 </a:t>
            </a:r>
            <a:r>
              <a:rPr lang="en-US" sz="1600" dirty="0" err="1" smtClean="0"/>
              <a:t>Semaki</a:t>
            </a:r>
            <a:r>
              <a:rPr lang="en-US" sz="1600" dirty="0" smtClean="0"/>
              <a:t>, </a:t>
            </a:r>
            <a:r>
              <a:rPr lang="en-US" sz="1600" dirty="0" err="1" smtClean="0"/>
              <a:t>Umbulharjo</a:t>
            </a:r>
            <a:r>
              <a:rPr lang="en-US" sz="1600" dirty="0" smtClean="0"/>
              <a:t>, Yogyakarta 55166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Kampus</a:t>
            </a:r>
            <a:r>
              <a:rPr lang="en-US" sz="1600" dirty="0" smtClean="0"/>
              <a:t> 2. Jl. </a:t>
            </a:r>
            <a:r>
              <a:rPr lang="en-US" sz="1600" dirty="0" err="1" smtClean="0"/>
              <a:t>Pramuka</a:t>
            </a:r>
            <a:r>
              <a:rPr lang="en-US" sz="1600" dirty="0" smtClean="0"/>
              <a:t> 42 </a:t>
            </a:r>
            <a:r>
              <a:rPr lang="en-US" sz="1600" dirty="0" err="1" smtClean="0"/>
              <a:t>Sidikan</a:t>
            </a:r>
            <a:r>
              <a:rPr lang="en-US" sz="1600" dirty="0" smtClean="0"/>
              <a:t>, </a:t>
            </a:r>
            <a:r>
              <a:rPr lang="en-US" sz="1600" dirty="0" err="1" smtClean="0"/>
              <a:t>Umbulharjo</a:t>
            </a:r>
            <a:r>
              <a:rPr lang="en-US" sz="1600" dirty="0" smtClean="0"/>
              <a:t>, Yogyakarta, 55161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Kampus</a:t>
            </a:r>
            <a:r>
              <a:rPr lang="en-US" sz="1600" dirty="0" smtClean="0"/>
              <a:t> 3. Jl. Prof Dr. </a:t>
            </a:r>
            <a:r>
              <a:rPr lang="en-US" sz="1600" dirty="0" err="1" smtClean="0"/>
              <a:t>Supomo</a:t>
            </a:r>
            <a:r>
              <a:rPr lang="en-US" sz="1600" dirty="0" smtClean="0"/>
              <a:t>, S.H., </a:t>
            </a:r>
            <a:r>
              <a:rPr lang="en-US" sz="1600" dirty="0" err="1" smtClean="0"/>
              <a:t>Warungboto</a:t>
            </a:r>
            <a:r>
              <a:rPr lang="en-US" sz="1600" dirty="0" smtClean="0"/>
              <a:t>, </a:t>
            </a:r>
            <a:r>
              <a:rPr lang="en-US" sz="1600" dirty="0" err="1" smtClean="0"/>
              <a:t>Umbulharjo,Yogyakarta</a:t>
            </a:r>
            <a:r>
              <a:rPr lang="en-US" sz="1600" dirty="0" smtClean="0"/>
              <a:t>, 55164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Kampus</a:t>
            </a:r>
            <a:r>
              <a:rPr lang="en-US" sz="1600" dirty="0" smtClean="0"/>
              <a:t> 4. Jl. </a:t>
            </a:r>
            <a:r>
              <a:rPr lang="en-US" sz="1600" dirty="0" err="1" smtClean="0"/>
              <a:t>Jend</a:t>
            </a:r>
            <a:r>
              <a:rPr lang="en-US" sz="1600" dirty="0" smtClean="0"/>
              <a:t>. Ahmad </a:t>
            </a:r>
            <a:r>
              <a:rPr lang="en-US" sz="1600" dirty="0" err="1" smtClean="0"/>
              <a:t>Yani</a:t>
            </a:r>
            <a:r>
              <a:rPr lang="en-US" sz="1600" dirty="0" smtClean="0"/>
              <a:t>, </a:t>
            </a:r>
            <a:r>
              <a:rPr lang="en-US" sz="1600" dirty="0" err="1" smtClean="0"/>
              <a:t>Tamanan</a:t>
            </a:r>
            <a:r>
              <a:rPr lang="en-US" sz="1600" dirty="0" smtClean="0"/>
              <a:t>, </a:t>
            </a:r>
            <a:r>
              <a:rPr lang="en-US" sz="1600" dirty="0" err="1" smtClean="0"/>
              <a:t>Banguntapan</a:t>
            </a:r>
            <a:r>
              <a:rPr lang="en-US" sz="1600" dirty="0" smtClean="0"/>
              <a:t>, </a:t>
            </a:r>
            <a:r>
              <a:rPr lang="en-US" sz="1600" dirty="0" err="1" smtClean="0"/>
              <a:t>Bantul</a:t>
            </a:r>
            <a:r>
              <a:rPr lang="en-US" sz="1600" dirty="0" smtClean="0"/>
              <a:t>, Yogyakarta, 55191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 smtClean="0"/>
              <a:t>Kampus</a:t>
            </a:r>
            <a:r>
              <a:rPr lang="en-US" sz="1600" b="1" dirty="0" smtClean="0"/>
              <a:t> 5. Jl. Ki </a:t>
            </a:r>
            <a:r>
              <a:rPr lang="en-US" sz="1600" b="1" dirty="0" err="1" smtClean="0"/>
              <a:t>Ageng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Pemanahan</a:t>
            </a:r>
            <a:r>
              <a:rPr lang="en-US" sz="1600" b="1" dirty="0" smtClean="0"/>
              <a:t> 19. </a:t>
            </a:r>
            <a:r>
              <a:rPr lang="en-US" sz="1600" b="1" dirty="0" err="1" smtClean="0"/>
              <a:t>Sorosutan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Umbulharjo</a:t>
            </a:r>
            <a:r>
              <a:rPr lang="en-US" sz="1600" b="1" dirty="0" smtClean="0"/>
              <a:t>, Yogyakarta, 55162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Kampus</a:t>
            </a:r>
            <a:r>
              <a:rPr lang="en-US" sz="1600" dirty="0" smtClean="0"/>
              <a:t> 6. Jl. Ahmad </a:t>
            </a:r>
            <a:r>
              <a:rPr lang="en-US" sz="1600" dirty="0" err="1" smtClean="0"/>
              <a:t>Dahlan</a:t>
            </a:r>
            <a:r>
              <a:rPr lang="en-US" sz="1600" dirty="0" smtClean="0"/>
              <a:t>, </a:t>
            </a:r>
            <a:r>
              <a:rPr lang="en-US" sz="1600" dirty="0" err="1" smtClean="0"/>
              <a:t>Dalangan</a:t>
            </a:r>
            <a:r>
              <a:rPr lang="en-US" sz="1600" dirty="0" smtClean="0"/>
              <a:t>, </a:t>
            </a:r>
            <a:r>
              <a:rPr lang="en-US" sz="1600" dirty="0" err="1" smtClean="0"/>
              <a:t>Triharjo</a:t>
            </a:r>
            <a:r>
              <a:rPr lang="en-US" sz="1600" dirty="0" smtClean="0"/>
              <a:t>, Wates, </a:t>
            </a:r>
            <a:r>
              <a:rPr lang="en-US" sz="1600" dirty="0" err="1" smtClean="0"/>
              <a:t>Kurlon</a:t>
            </a:r>
            <a:r>
              <a:rPr lang="en-US" sz="1600" dirty="0" smtClean="0"/>
              <a:t> </a:t>
            </a:r>
            <a:r>
              <a:rPr lang="en-US" sz="1600" dirty="0" err="1" smtClean="0"/>
              <a:t>Progo</a:t>
            </a:r>
            <a:r>
              <a:rPr lang="en-US" sz="1600" dirty="0" smtClean="0"/>
              <a:t>, 55651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Telepon</a:t>
            </a:r>
            <a:r>
              <a:rPr lang="en-US" sz="1600" dirty="0" smtClean="0"/>
              <a:t>: (0274) 563515; 511830; 379418; 371120 Fax. (0274) 564604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Homepage: </a:t>
            </a:r>
            <a:r>
              <a:rPr lang="en-US" sz="1600" dirty="0" smtClean="0">
                <a:hlinkClick r:id="rId2"/>
              </a:rPr>
              <a:t>http://www.uad.ac.id</a:t>
            </a:r>
            <a:r>
              <a:rPr lang="en-US" sz="1600" dirty="0" smtClean="0"/>
              <a:t>  Email: </a:t>
            </a:r>
            <a:r>
              <a:rPr lang="en-US" sz="1600" dirty="0" smtClean="0">
                <a:hlinkClick r:id="rId3"/>
              </a:rPr>
              <a:t>info@uad.ac.id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167236" y="648342"/>
            <a:ext cx="7689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Assalamu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alaikum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wb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6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5">
        <p14:prism isContent="1"/>
      </p:transition>
    </mc:Choice>
    <mc:Fallback xmlns="">
      <p:transition spd="slow" advTm="7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59" y="742783"/>
            <a:ext cx="346407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59" y="730751"/>
            <a:ext cx="346407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46" y="180475"/>
            <a:ext cx="6904009" cy="667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18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253"/>
            <a:ext cx="10515600" cy="493771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(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30 </a:t>
            </a:r>
            <a:r>
              <a:rPr lang="en-US" dirty="0" err="1"/>
              <a:t>dosen</a:t>
            </a:r>
            <a:r>
              <a:rPr lang="en-US" dirty="0"/>
              <a:t>, 7 orang </a:t>
            </a:r>
            <a:r>
              <a:rPr lang="en-US" dirty="0" err="1"/>
              <a:t>Doktor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10 orang </a:t>
            </a:r>
            <a:r>
              <a:rPr lang="en-US" dirty="0" err="1"/>
              <a:t>sedang</a:t>
            </a:r>
            <a:r>
              <a:rPr lang="en-US" dirty="0"/>
              <a:t> S3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Daring </a:t>
            </a:r>
            <a:r>
              <a:rPr lang="en-US" dirty="0" smtClean="0">
                <a:sym typeface="Wingdings" panose="05000000000000000000" pitchFamily="2" charset="2"/>
              </a:rPr>
              <a:t> blended learning  </a:t>
            </a:r>
            <a:r>
              <a:rPr lang="en-US" dirty="0" err="1" smtClean="0">
                <a:sym typeface="Wingdings" panose="05000000000000000000" pitchFamily="2" charset="2"/>
              </a:rPr>
              <a:t>tatap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muka</a:t>
            </a:r>
            <a:r>
              <a:rPr lang="en-US" dirty="0" smtClean="0">
                <a:sym typeface="Wingdings" panose="05000000000000000000" pitchFamily="2" charset="2"/>
              </a:rPr>
              <a:t>;  </a:t>
            </a:r>
            <a:r>
              <a:rPr lang="en-US" dirty="0" err="1" smtClean="0">
                <a:sym typeface="Wingdings" panose="05000000000000000000" pitchFamily="2" charset="2"/>
              </a:rPr>
              <a:t>Pembelajaran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tetap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diupayakan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berkualitas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Partisipasi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MBKM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rekognisi</a:t>
            </a:r>
            <a:endParaRPr lang="en-US" dirty="0"/>
          </a:p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Outcome Based Education (OBE) </a:t>
            </a:r>
            <a:endParaRPr lang="en-US" dirty="0" smtClean="0"/>
          </a:p>
          <a:p>
            <a:endParaRPr lang="en-US" dirty="0" smtClean="0"/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pc="-5" dirty="0">
                <a:latin typeface="Arial MT"/>
                <a:cs typeface="Arial MT"/>
              </a:rPr>
              <a:t>Di</a:t>
            </a:r>
            <a:r>
              <a:rPr lang="en-US" dirty="0">
                <a:latin typeface="Arial MT"/>
                <a:cs typeface="Arial MT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awali</a:t>
            </a:r>
            <a:r>
              <a:rPr lang="en-US" dirty="0">
                <a:latin typeface="Arial MT"/>
                <a:cs typeface="Arial MT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dengan</a:t>
            </a:r>
            <a:r>
              <a:rPr lang="en-US" dirty="0">
                <a:latin typeface="Arial MT"/>
                <a:cs typeface="Arial MT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identifikasi</a:t>
            </a:r>
            <a:r>
              <a:rPr lang="en-US" spc="15" dirty="0">
                <a:latin typeface="Arial MT"/>
                <a:cs typeface="Arial MT"/>
              </a:rPr>
              <a:t> </a:t>
            </a:r>
            <a:r>
              <a:rPr lang="en-US" sz="4300" b="1" spc="-5" dirty="0" err="1">
                <a:latin typeface="Arial"/>
                <a:cs typeface="Arial"/>
              </a:rPr>
              <a:t>gambaran</a:t>
            </a:r>
            <a:r>
              <a:rPr lang="en-US" sz="4300" b="1" spc="5" dirty="0">
                <a:latin typeface="Arial"/>
                <a:cs typeface="Arial"/>
              </a:rPr>
              <a:t> </a:t>
            </a:r>
            <a:r>
              <a:rPr lang="en-US" sz="4300" b="1" spc="-5" dirty="0">
                <a:latin typeface="Arial"/>
                <a:cs typeface="Arial"/>
              </a:rPr>
              <a:t>yang</a:t>
            </a:r>
            <a:r>
              <a:rPr lang="en-US" sz="4300" b="1" spc="10" dirty="0">
                <a:latin typeface="Arial"/>
                <a:cs typeface="Arial"/>
              </a:rPr>
              <a:t> </a:t>
            </a:r>
            <a:r>
              <a:rPr lang="en-US" sz="4300" b="1" spc="-5" dirty="0" err="1">
                <a:latin typeface="Arial"/>
                <a:cs typeface="Arial"/>
              </a:rPr>
              <a:t>jelas</a:t>
            </a:r>
            <a:r>
              <a:rPr lang="en-US" sz="5400" b="1" spc="-500" dirty="0">
                <a:latin typeface="Arial"/>
                <a:cs typeface="Arial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tentang</a:t>
            </a:r>
            <a:r>
              <a:rPr lang="en-US" spc="-5" dirty="0">
                <a:latin typeface="Arial MT"/>
                <a:cs typeface="Arial MT"/>
              </a:rPr>
              <a:t> </a:t>
            </a:r>
            <a:r>
              <a:rPr lang="en-US" spc="-375" dirty="0">
                <a:latin typeface="Arial MT"/>
                <a:cs typeface="Arial MT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kemampuan</a:t>
            </a:r>
            <a:r>
              <a:rPr lang="en-US" spc="-5" dirty="0">
                <a:latin typeface="Arial MT"/>
                <a:cs typeface="Arial MT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penting</a:t>
            </a:r>
            <a:r>
              <a:rPr lang="en-US" spc="-5" dirty="0">
                <a:latin typeface="Arial MT"/>
                <a:cs typeface="Arial MT"/>
              </a:rPr>
              <a:t> yang </a:t>
            </a:r>
            <a:r>
              <a:rPr lang="en-US" sz="3600" b="1" spc="-5" dirty="0" err="1">
                <a:latin typeface="Arial"/>
                <a:cs typeface="Arial"/>
              </a:rPr>
              <a:t>bisa</a:t>
            </a:r>
            <a:r>
              <a:rPr lang="en-US" sz="3600" b="1" spc="-5" dirty="0">
                <a:latin typeface="Arial"/>
                <a:cs typeface="Arial"/>
              </a:rPr>
              <a:t> </a:t>
            </a:r>
            <a:r>
              <a:rPr lang="en-US" sz="3600" b="1" spc="-5" dirty="0" err="1">
                <a:latin typeface="Arial"/>
                <a:cs typeface="Arial"/>
              </a:rPr>
              <a:t>dilakukan</a:t>
            </a:r>
            <a:r>
              <a:rPr lang="en-US" sz="3600" b="1" spc="-505" dirty="0">
                <a:latin typeface="Arial"/>
                <a:cs typeface="Arial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oleh</a:t>
            </a:r>
            <a:endParaRPr lang="en-US" dirty="0">
              <a:latin typeface="Arial MT"/>
              <a:cs typeface="Arial MT"/>
            </a:endParaRPr>
          </a:p>
          <a:p>
            <a:pPr marL="0" indent="0" algn="ctr">
              <a:lnSpc>
                <a:spcPct val="100000"/>
              </a:lnSpc>
              <a:spcBef>
                <a:spcPts val="45"/>
              </a:spcBef>
              <a:buNone/>
            </a:pPr>
            <a:r>
              <a:rPr lang="en-US" spc="-5" dirty="0" err="1">
                <a:latin typeface="Arial MT"/>
                <a:cs typeface="Arial MT"/>
              </a:rPr>
              <a:t>mahasiswa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spc="-5" dirty="0" err="1">
                <a:latin typeface="Arial MT"/>
                <a:cs typeface="Arial MT"/>
              </a:rPr>
              <a:t>pada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sz="4400" b="1" dirty="0" err="1">
                <a:latin typeface="Arial"/>
                <a:cs typeface="Arial"/>
              </a:rPr>
              <a:t>saat</a:t>
            </a:r>
            <a:r>
              <a:rPr lang="en-US" sz="4400" b="1" spc="-25" dirty="0">
                <a:latin typeface="Arial"/>
                <a:cs typeface="Arial"/>
              </a:rPr>
              <a:t> </a:t>
            </a:r>
            <a:r>
              <a:rPr lang="en-US" sz="4400" b="1" spc="-5" dirty="0">
                <a:latin typeface="Arial"/>
                <a:cs typeface="Arial"/>
              </a:rPr>
              <a:t>lulus</a:t>
            </a:r>
            <a:endParaRPr lang="en-US" sz="4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488996" y="4247146"/>
            <a:ext cx="7478395" cy="664660"/>
          </a:xfrm>
          <a:custGeom>
            <a:avLst/>
            <a:gdLst/>
            <a:ahLst/>
            <a:cxnLst/>
            <a:rect l="l" t="t" r="r" b="b"/>
            <a:pathLst>
              <a:path w="7478395" h="2044700">
                <a:moveTo>
                  <a:pt x="294017" y="12699"/>
                </a:moveTo>
                <a:lnTo>
                  <a:pt x="250748" y="12699"/>
                </a:lnTo>
                <a:lnTo>
                  <a:pt x="258978" y="0"/>
                </a:lnTo>
                <a:lnTo>
                  <a:pt x="302513" y="0"/>
                </a:lnTo>
                <a:lnTo>
                  <a:pt x="294017" y="12699"/>
                </a:lnTo>
                <a:close/>
              </a:path>
              <a:path w="7478395" h="2044700">
                <a:moveTo>
                  <a:pt x="7227531" y="12699"/>
                </a:moveTo>
                <a:lnTo>
                  <a:pt x="7184148" y="12699"/>
                </a:lnTo>
                <a:lnTo>
                  <a:pt x="7175652" y="0"/>
                </a:lnTo>
                <a:lnTo>
                  <a:pt x="7219302" y="0"/>
                </a:lnTo>
                <a:lnTo>
                  <a:pt x="7227531" y="12699"/>
                </a:lnTo>
                <a:close/>
              </a:path>
              <a:path w="7478395" h="2044700">
                <a:moveTo>
                  <a:pt x="237464" y="25399"/>
                </a:moveTo>
                <a:lnTo>
                  <a:pt x="210858" y="25399"/>
                </a:lnTo>
                <a:lnTo>
                  <a:pt x="218655" y="12699"/>
                </a:lnTo>
                <a:lnTo>
                  <a:pt x="245414" y="12699"/>
                </a:lnTo>
                <a:lnTo>
                  <a:pt x="237464" y="25399"/>
                </a:lnTo>
                <a:close/>
              </a:path>
              <a:path w="7478395" h="2044700">
                <a:moveTo>
                  <a:pt x="7267422" y="25399"/>
                </a:moveTo>
                <a:lnTo>
                  <a:pt x="7240701" y="25399"/>
                </a:lnTo>
                <a:lnTo>
                  <a:pt x="7232751" y="12699"/>
                </a:lnTo>
                <a:lnTo>
                  <a:pt x="7259624" y="12699"/>
                </a:lnTo>
                <a:lnTo>
                  <a:pt x="7267422" y="25399"/>
                </a:lnTo>
                <a:close/>
              </a:path>
              <a:path w="7478395" h="2044700">
                <a:moveTo>
                  <a:pt x="206971" y="38099"/>
                </a:moveTo>
                <a:lnTo>
                  <a:pt x="180670" y="38099"/>
                </a:lnTo>
                <a:lnTo>
                  <a:pt x="188061" y="25399"/>
                </a:lnTo>
                <a:lnTo>
                  <a:pt x="214566" y="25399"/>
                </a:lnTo>
                <a:lnTo>
                  <a:pt x="206971" y="38099"/>
                </a:lnTo>
                <a:close/>
              </a:path>
              <a:path w="7478395" h="2044700">
                <a:moveTo>
                  <a:pt x="7297597" y="38099"/>
                </a:moveTo>
                <a:lnTo>
                  <a:pt x="7271194" y="38099"/>
                </a:lnTo>
                <a:lnTo>
                  <a:pt x="7263599" y="25399"/>
                </a:lnTo>
                <a:lnTo>
                  <a:pt x="7290206" y="25399"/>
                </a:lnTo>
                <a:lnTo>
                  <a:pt x="7297597" y="38099"/>
                </a:lnTo>
                <a:close/>
              </a:path>
              <a:path w="7478395" h="2044700">
                <a:moveTo>
                  <a:pt x="178028" y="50799"/>
                </a:moveTo>
                <a:lnTo>
                  <a:pt x="159131" y="50799"/>
                </a:lnTo>
                <a:lnTo>
                  <a:pt x="166204" y="38099"/>
                </a:lnTo>
                <a:lnTo>
                  <a:pt x="185216" y="38099"/>
                </a:lnTo>
                <a:lnTo>
                  <a:pt x="178028" y="50799"/>
                </a:lnTo>
                <a:close/>
              </a:path>
              <a:path w="7478395" h="2044700">
                <a:moveTo>
                  <a:pt x="7319124" y="50799"/>
                </a:moveTo>
                <a:lnTo>
                  <a:pt x="7300137" y="50799"/>
                </a:lnTo>
                <a:lnTo>
                  <a:pt x="7292949" y="38099"/>
                </a:lnTo>
                <a:lnTo>
                  <a:pt x="7312063" y="38099"/>
                </a:lnTo>
                <a:lnTo>
                  <a:pt x="7319124" y="50799"/>
                </a:lnTo>
                <a:close/>
              </a:path>
              <a:path w="7478395" h="2044700">
                <a:moveTo>
                  <a:pt x="157429" y="63499"/>
                </a:moveTo>
                <a:lnTo>
                  <a:pt x="145351" y="63499"/>
                </a:lnTo>
                <a:lnTo>
                  <a:pt x="152184" y="50799"/>
                </a:lnTo>
                <a:lnTo>
                  <a:pt x="164274" y="50799"/>
                </a:lnTo>
                <a:lnTo>
                  <a:pt x="157429" y="63499"/>
                </a:lnTo>
                <a:close/>
              </a:path>
              <a:path w="7478395" h="2044700">
                <a:moveTo>
                  <a:pt x="7332903" y="63499"/>
                </a:moveTo>
                <a:lnTo>
                  <a:pt x="7320737" y="63499"/>
                </a:lnTo>
                <a:lnTo>
                  <a:pt x="7313891" y="50799"/>
                </a:lnTo>
                <a:lnTo>
                  <a:pt x="7326071" y="50799"/>
                </a:lnTo>
                <a:lnTo>
                  <a:pt x="7332903" y="63499"/>
                </a:lnTo>
                <a:close/>
              </a:path>
              <a:path w="7478395" h="2044700">
                <a:moveTo>
                  <a:pt x="144259" y="76199"/>
                </a:moveTo>
                <a:lnTo>
                  <a:pt x="125602" y="76199"/>
                </a:lnTo>
                <a:lnTo>
                  <a:pt x="132054" y="63499"/>
                </a:lnTo>
                <a:lnTo>
                  <a:pt x="150875" y="63499"/>
                </a:lnTo>
                <a:lnTo>
                  <a:pt x="144259" y="76199"/>
                </a:lnTo>
                <a:close/>
              </a:path>
              <a:path w="7478395" h="2044700">
                <a:moveTo>
                  <a:pt x="7352652" y="76199"/>
                </a:moveTo>
                <a:lnTo>
                  <a:pt x="7333907" y="76199"/>
                </a:lnTo>
                <a:lnTo>
                  <a:pt x="7327290" y="63499"/>
                </a:lnTo>
                <a:lnTo>
                  <a:pt x="7346200" y="63499"/>
                </a:lnTo>
                <a:lnTo>
                  <a:pt x="7352652" y="76199"/>
                </a:lnTo>
                <a:close/>
              </a:path>
              <a:path w="7478395" h="2044700">
                <a:moveTo>
                  <a:pt x="125412" y="88899"/>
                </a:moveTo>
                <a:lnTo>
                  <a:pt x="113068" y="88899"/>
                </a:lnTo>
                <a:lnTo>
                  <a:pt x="119265" y="76199"/>
                </a:lnTo>
                <a:lnTo>
                  <a:pt x="131660" y="76199"/>
                </a:lnTo>
                <a:lnTo>
                  <a:pt x="125412" y="88899"/>
                </a:lnTo>
                <a:close/>
              </a:path>
              <a:path w="7478395" h="2044700">
                <a:moveTo>
                  <a:pt x="7365187" y="88899"/>
                </a:moveTo>
                <a:lnTo>
                  <a:pt x="7352741" y="88899"/>
                </a:lnTo>
                <a:lnTo>
                  <a:pt x="7346505" y="76199"/>
                </a:lnTo>
                <a:lnTo>
                  <a:pt x="7358989" y="76199"/>
                </a:lnTo>
                <a:lnTo>
                  <a:pt x="7365187" y="88899"/>
                </a:lnTo>
                <a:close/>
              </a:path>
              <a:path w="7478395" h="2044700">
                <a:moveTo>
                  <a:pt x="113487" y="101599"/>
                </a:moveTo>
                <a:lnTo>
                  <a:pt x="95288" y="101599"/>
                </a:lnTo>
                <a:lnTo>
                  <a:pt x="101079" y="88899"/>
                </a:lnTo>
                <a:lnTo>
                  <a:pt x="119468" y="88899"/>
                </a:lnTo>
                <a:lnTo>
                  <a:pt x="113487" y="101599"/>
                </a:lnTo>
                <a:close/>
              </a:path>
              <a:path w="7478395" h="2044700">
                <a:moveTo>
                  <a:pt x="7382954" y="101599"/>
                </a:moveTo>
                <a:lnTo>
                  <a:pt x="7364679" y="101599"/>
                </a:lnTo>
                <a:lnTo>
                  <a:pt x="7358697" y="88899"/>
                </a:lnTo>
                <a:lnTo>
                  <a:pt x="7377176" y="88899"/>
                </a:lnTo>
                <a:lnTo>
                  <a:pt x="7382954" y="101599"/>
                </a:lnTo>
                <a:close/>
              </a:path>
              <a:path w="7478395" h="2044700">
                <a:moveTo>
                  <a:pt x="96608" y="114299"/>
                </a:moveTo>
                <a:lnTo>
                  <a:pt x="84137" y="114299"/>
                </a:lnTo>
                <a:lnTo>
                  <a:pt x="89636" y="101599"/>
                </a:lnTo>
                <a:lnTo>
                  <a:pt x="102184" y="101599"/>
                </a:lnTo>
                <a:lnTo>
                  <a:pt x="96608" y="114299"/>
                </a:lnTo>
                <a:close/>
              </a:path>
              <a:path w="7478395" h="2044700">
                <a:moveTo>
                  <a:pt x="7394105" y="114299"/>
                </a:moveTo>
                <a:lnTo>
                  <a:pt x="7381557" y="114299"/>
                </a:lnTo>
                <a:lnTo>
                  <a:pt x="7375982" y="101599"/>
                </a:lnTo>
                <a:lnTo>
                  <a:pt x="7388606" y="101599"/>
                </a:lnTo>
                <a:lnTo>
                  <a:pt x="7394105" y="114299"/>
                </a:lnTo>
                <a:close/>
              </a:path>
              <a:path w="7478395" h="2044700">
                <a:moveTo>
                  <a:pt x="86055" y="126999"/>
                </a:moveTo>
                <a:lnTo>
                  <a:pt x="73583" y="126999"/>
                </a:lnTo>
                <a:lnTo>
                  <a:pt x="78778" y="114299"/>
                </a:lnTo>
                <a:lnTo>
                  <a:pt x="91338" y="114299"/>
                </a:lnTo>
                <a:lnTo>
                  <a:pt x="86055" y="126999"/>
                </a:lnTo>
                <a:close/>
              </a:path>
              <a:path w="7478395" h="2044700">
                <a:moveTo>
                  <a:pt x="7404658" y="126999"/>
                </a:moveTo>
                <a:lnTo>
                  <a:pt x="7392111" y="126999"/>
                </a:lnTo>
                <a:lnTo>
                  <a:pt x="7386828" y="114299"/>
                </a:lnTo>
                <a:lnTo>
                  <a:pt x="7399451" y="114299"/>
                </a:lnTo>
                <a:lnTo>
                  <a:pt x="7404658" y="126999"/>
                </a:lnTo>
                <a:close/>
              </a:path>
              <a:path w="7478395" h="2044700">
                <a:moveTo>
                  <a:pt x="76085" y="139699"/>
                </a:moveTo>
                <a:lnTo>
                  <a:pt x="63639" y="139699"/>
                </a:lnTo>
                <a:lnTo>
                  <a:pt x="68529" y="126999"/>
                </a:lnTo>
                <a:lnTo>
                  <a:pt x="81064" y="126999"/>
                </a:lnTo>
                <a:lnTo>
                  <a:pt x="76085" y="139699"/>
                </a:lnTo>
                <a:close/>
              </a:path>
              <a:path w="7478395" h="2044700">
                <a:moveTo>
                  <a:pt x="7414590" y="139699"/>
                </a:moveTo>
                <a:lnTo>
                  <a:pt x="7402080" y="139699"/>
                </a:lnTo>
                <a:lnTo>
                  <a:pt x="7397102" y="126999"/>
                </a:lnTo>
                <a:lnTo>
                  <a:pt x="7409700" y="126999"/>
                </a:lnTo>
                <a:lnTo>
                  <a:pt x="7414590" y="139699"/>
                </a:lnTo>
                <a:close/>
              </a:path>
              <a:path w="7478395" h="2044700">
                <a:moveTo>
                  <a:pt x="58000" y="165099"/>
                </a:moveTo>
                <a:lnTo>
                  <a:pt x="49910" y="165099"/>
                </a:lnTo>
                <a:lnTo>
                  <a:pt x="54330" y="152399"/>
                </a:lnTo>
                <a:lnTo>
                  <a:pt x="58902" y="139699"/>
                </a:lnTo>
                <a:lnTo>
                  <a:pt x="71399" y="139699"/>
                </a:lnTo>
                <a:lnTo>
                  <a:pt x="66725" y="152399"/>
                </a:lnTo>
                <a:lnTo>
                  <a:pt x="62344" y="152399"/>
                </a:lnTo>
                <a:lnTo>
                  <a:pt x="58000" y="165099"/>
                </a:lnTo>
                <a:close/>
              </a:path>
              <a:path w="7478395" h="2044700">
                <a:moveTo>
                  <a:pt x="7428306" y="165099"/>
                </a:moveTo>
                <a:lnTo>
                  <a:pt x="7420165" y="165099"/>
                </a:lnTo>
                <a:lnTo>
                  <a:pt x="7415822" y="152399"/>
                </a:lnTo>
                <a:lnTo>
                  <a:pt x="7411440" y="152399"/>
                </a:lnTo>
                <a:lnTo>
                  <a:pt x="7406766" y="139699"/>
                </a:lnTo>
                <a:lnTo>
                  <a:pt x="7419327" y="139699"/>
                </a:lnTo>
                <a:lnTo>
                  <a:pt x="7423899" y="152399"/>
                </a:lnTo>
                <a:lnTo>
                  <a:pt x="7428306" y="165099"/>
                </a:lnTo>
                <a:close/>
              </a:path>
              <a:path w="7478395" h="2044700">
                <a:moveTo>
                  <a:pt x="53873" y="177799"/>
                </a:moveTo>
                <a:lnTo>
                  <a:pt x="41592" y="177799"/>
                </a:lnTo>
                <a:lnTo>
                  <a:pt x="45669" y="165099"/>
                </a:lnTo>
                <a:lnTo>
                  <a:pt x="58051" y="165099"/>
                </a:lnTo>
                <a:lnTo>
                  <a:pt x="53873" y="177799"/>
                </a:lnTo>
                <a:close/>
              </a:path>
              <a:path w="7478395" h="2044700">
                <a:moveTo>
                  <a:pt x="7436624" y="177799"/>
                </a:moveTo>
                <a:lnTo>
                  <a:pt x="7424292" y="177799"/>
                </a:lnTo>
                <a:lnTo>
                  <a:pt x="7420114" y="165099"/>
                </a:lnTo>
                <a:lnTo>
                  <a:pt x="7432548" y="165099"/>
                </a:lnTo>
                <a:lnTo>
                  <a:pt x="7436624" y="177799"/>
                </a:lnTo>
                <a:close/>
              </a:path>
              <a:path w="7478395" h="2044700">
                <a:moveTo>
                  <a:pt x="46113" y="190499"/>
                </a:moveTo>
                <a:lnTo>
                  <a:pt x="33972" y="190499"/>
                </a:lnTo>
                <a:lnTo>
                  <a:pt x="37693" y="177799"/>
                </a:lnTo>
                <a:lnTo>
                  <a:pt x="49961" y="177799"/>
                </a:lnTo>
                <a:lnTo>
                  <a:pt x="46113" y="190499"/>
                </a:lnTo>
                <a:close/>
              </a:path>
              <a:path w="7478395" h="2044700">
                <a:moveTo>
                  <a:pt x="7447800" y="203199"/>
                </a:moveTo>
                <a:lnTo>
                  <a:pt x="7439113" y="203199"/>
                </a:lnTo>
                <a:lnTo>
                  <a:pt x="7435621" y="190499"/>
                </a:lnTo>
                <a:lnTo>
                  <a:pt x="7432052" y="190499"/>
                </a:lnTo>
                <a:lnTo>
                  <a:pt x="7428204" y="177799"/>
                </a:lnTo>
                <a:lnTo>
                  <a:pt x="7440523" y="177799"/>
                </a:lnTo>
                <a:lnTo>
                  <a:pt x="7444244" y="190499"/>
                </a:lnTo>
                <a:lnTo>
                  <a:pt x="7447800" y="203199"/>
                </a:lnTo>
                <a:close/>
              </a:path>
              <a:path w="7478395" h="2044700">
                <a:moveTo>
                  <a:pt x="32677" y="215899"/>
                </a:moveTo>
                <a:lnTo>
                  <a:pt x="23863" y="215899"/>
                </a:lnTo>
                <a:lnTo>
                  <a:pt x="27050" y="203199"/>
                </a:lnTo>
                <a:lnTo>
                  <a:pt x="30416" y="190499"/>
                </a:lnTo>
                <a:lnTo>
                  <a:pt x="42544" y="190499"/>
                </a:lnTo>
                <a:lnTo>
                  <a:pt x="39052" y="203199"/>
                </a:lnTo>
                <a:lnTo>
                  <a:pt x="35826" y="203199"/>
                </a:lnTo>
                <a:lnTo>
                  <a:pt x="32677" y="215899"/>
                </a:lnTo>
                <a:close/>
              </a:path>
              <a:path w="7478395" h="2044700">
                <a:moveTo>
                  <a:pt x="7454341" y="215899"/>
                </a:moveTo>
                <a:lnTo>
                  <a:pt x="7445489" y="215899"/>
                </a:lnTo>
                <a:lnTo>
                  <a:pt x="7442339" y="203199"/>
                </a:lnTo>
                <a:lnTo>
                  <a:pt x="7451166" y="203199"/>
                </a:lnTo>
                <a:lnTo>
                  <a:pt x="7454341" y="215899"/>
                </a:lnTo>
                <a:close/>
              </a:path>
              <a:path w="7478395" h="2044700">
                <a:moveTo>
                  <a:pt x="24485" y="241299"/>
                </a:moveTo>
                <a:lnTo>
                  <a:pt x="15430" y="241299"/>
                </a:lnTo>
                <a:lnTo>
                  <a:pt x="18046" y="228599"/>
                </a:lnTo>
                <a:lnTo>
                  <a:pt x="20866" y="215899"/>
                </a:lnTo>
                <a:lnTo>
                  <a:pt x="32727" y="215899"/>
                </a:lnTo>
                <a:lnTo>
                  <a:pt x="29768" y="228599"/>
                </a:lnTo>
                <a:lnTo>
                  <a:pt x="27076" y="228599"/>
                </a:lnTo>
                <a:lnTo>
                  <a:pt x="24485" y="241299"/>
                </a:lnTo>
                <a:close/>
              </a:path>
              <a:path w="7478395" h="2044700">
                <a:moveTo>
                  <a:pt x="7462774" y="241299"/>
                </a:moveTo>
                <a:lnTo>
                  <a:pt x="7453680" y="241299"/>
                </a:lnTo>
                <a:lnTo>
                  <a:pt x="7451089" y="228599"/>
                </a:lnTo>
                <a:lnTo>
                  <a:pt x="7448397" y="228599"/>
                </a:lnTo>
                <a:lnTo>
                  <a:pt x="7445438" y="215899"/>
                </a:lnTo>
                <a:lnTo>
                  <a:pt x="7457338" y="215899"/>
                </a:lnTo>
                <a:lnTo>
                  <a:pt x="7460157" y="228599"/>
                </a:lnTo>
                <a:lnTo>
                  <a:pt x="7462774" y="241299"/>
                </a:lnTo>
                <a:close/>
              </a:path>
              <a:path w="7478395" h="2044700">
                <a:moveTo>
                  <a:pt x="17995" y="266699"/>
                </a:moveTo>
                <a:lnTo>
                  <a:pt x="8737" y="266699"/>
                </a:lnTo>
                <a:lnTo>
                  <a:pt x="10769" y="253999"/>
                </a:lnTo>
                <a:lnTo>
                  <a:pt x="13004" y="241299"/>
                </a:lnTo>
                <a:lnTo>
                  <a:pt x="22161" y="241299"/>
                </a:lnTo>
                <a:lnTo>
                  <a:pt x="19964" y="253999"/>
                </a:lnTo>
                <a:lnTo>
                  <a:pt x="17995" y="266699"/>
                </a:lnTo>
                <a:close/>
              </a:path>
              <a:path w="7478395" h="2044700">
                <a:moveTo>
                  <a:pt x="7469454" y="266699"/>
                </a:moveTo>
                <a:lnTo>
                  <a:pt x="7460170" y="266699"/>
                </a:lnTo>
                <a:lnTo>
                  <a:pt x="7458163" y="253999"/>
                </a:lnTo>
                <a:lnTo>
                  <a:pt x="7456004" y="241299"/>
                </a:lnTo>
                <a:lnTo>
                  <a:pt x="7465199" y="241299"/>
                </a:lnTo>
                <a:lnTo>
                  <a:pt x="7467422" y="253999"/>
                </a:lnTo>
                <a:lnTo>
                  <a:pt x="7469454" y="266699"/>
                </a:lnTo>
                <a:close/>
              </a:path>
              <a:path w="7478395" h="2044700">
                <a:moveTo>
                  <a:pt x="13271" y="292099"/>
                </a:moveTo>
                <a:lnTo>
                  <a:pt x="3873" y="292099"/>
                </a:lnTo>
                <a:lnTo>
                  <a:pt x="5295" y="279399"/>
                </a:lnTo>
                <a:lnTo>
                  <a:pt x="6908" y="266699"/>
                </a:lnTo>
                <a:lnTo>
                  <a:pt x="16243" y="266699"/>
                </a:lnTo>
                <a:lnTo>
                  <a:pt x="14643" y="279399"/>
                </a:lnTo>
                <a:lnTo>
                  <a:pt x="13271" y="292099"/>
                </a:lnTo>
                <a:close/>
              </a:path>
              <a:path w="7478395" h="2044700">
                <a:moveTo>
                  <a:pt x="7474305" y="292099"/>
                </a:moveTo>
                <a:lnTo>
                  <a:pt x="7464894" y="292099"/>
                </a:lnTo>
                <a:lnTo>
                  <a:pt x="7463497" y="279399"/>
                </a:lnTo>
                <a:lnTo>
                  <a:pt x="7461923" y="266699"/>
                </a:lnTo>
                <a:lnTo>
                  <a:pt x="7471270" y="266699"/>
                </a:lnTo>
                <a:lnTo>
                  <a:pt x="7472895" y="279399"/>
                </a:lnTo>
                <a:lnTo>
                  <a:pt x="7474305" y="292099"/>
                </a:lnTo>
                <a:close/>
              </a:path>
              <a:path w="7478395" h="2044700">
                <a:moveTo>
                  <a:pt x="10388" y="317499"/>
                </a:moveTo>
                <a:lnTo>
                  <a:pt x="901" y="317499"/>
                </a:lnTo>
                <a:lnTo>
                  <a:pt x="1676" y="304799"/>
                </a:lnTo>
                <a:lnTo>
                  <a:pt x="2666" y="292099"/>
                </a:lnTo>
                <a:lnTo>
                  <a:pt x="12115" y="292099"/>
                </a:lnTo>
                <a:lnTo>
                  <a:pt x="11137" y="304799"/>
                </a:lnTo>
                <a:lnTo>
                  <a:pt x="10388" y="317499"/>
                </a:lnTo>
                <a:close/>
              </a:path>
              <a:path w="7478395" h="2044700">
                <a:moveTo>
                  <a:pt x="7477277" y="317499"/>
                </a:moveTo>
                <a:lnTo>
                  <a:pt x="7467777" y="317499"/>
                </a:lnTo>
                <a:lnTo>
                  <a:pt x="7467015" y="304799"/>
                </a:lnTo>
                <a:lnTo>
                  <a:pt x="7466050" y="292099"/>
                </a:lnTo>
                <a:lnTo>
                  <a:pt x="7475512" y="292099"/>
                </a:lnTo>
                <a:lnTo>
                  <a:pt x="7476502" y="304799"/>
                </a:lnTo>
                <a:lnTo>
                  <a:pt x="7477277" y="317499"/>
                </a:lnTo>
                <a:close/>
              </a:path>
              <a:path w="7478395" h="2044700">
                <a:moveTo>
                  <a:pt x="9525" y="1714499"/>
                </a:moveTo>
                <a:lnTo>
                  <a:pt x="0" y="1714499"/>
                </a:lnTo>
                <a:lnTo>
                  <a:pt x="0" y="330199"/>
                </a:lnTo>
                <a:lnTo>
                  <a:pt x="342" y="317499"/>
                </a:lnTo>
                <a:lnTo>
                  <a:pt x="9855" y="317499"/>
                </a:lnTo>
                <a:lnTo>
                  <a:pt x="9512" y="330199"/>
                </a:lnTo>
                <a:lnTo>
                  <a:pt x="9525" y="1714499"/>
                </a:lnTo>
                <a:close/>
              </a:path>
              <a:path w="7478395" h="2044700">
                <a:moveTo>
                  <a:pt x="7478166" y="1714499"/>
                </a:moveTo>
                <a:lnTo>
                  <a:pt x="7468641" y="1714499"/>
                </a:lnTo>
                <a:lnTo>
                  <a:pt x="7468641" y="330199"/>
                </a:lnTo>
                <a:lnTo>
                  <a:pt x="7468311" y="317499"/>
                </a:lnTo>
                <a:lnTo>
                  <a:pt x="7477836" y="317499"/>
                </a:lnTo>
                <a:lnTo>
                  <a:pt x="7478166" y="330199"/>
                </a:lnTo>
                <a:lnTo>
                  <a:pt x="7478166" y="1714499"/>
                </a:lnTo>
                <a:close/>
              </a:path>
              <a:path w="7478395" h="2044700">
                <a:moveTo>
                  <a:pt x="11150" y="1739899"/>
                </a:moveTo>
                <a:lnTo>
                  <a:pt x="1663" y="1739899"/>
                </a:lnTo>
                <a:lnTo>
                  <a:pt x="888" y="1727199"/>
                </a:lnTo>
                <a:lnTo>
                  <a:pt x="330" y="1714499"/>
                </a:lnTo>
                <a:lnTo>
                  <a:pt x="9842" y="1714499"/>
                </a:lnTo>
                <a:lnTo>
                  <a:pt x="10388" y="1727199"/>
                </a:lnTo>
                <a:lnTo>
                  <a:pt x="11150" y="1739899"/>
                </a:lnTo>
                <a:close/>
              </a:path>
              <a:path w="7478395" h="2044700">
                <a:moveTo>
                  <a:pt x="7476489" y="1739899"/>
                </a:moveTo>
                <a:lnTo>
                  <a:pt x="7467015" y="1739899"/>
                </a:lnTo>
                <a:lnTo>
                  <a:pt x="7467777" y="1727199"/>
                </a:lnTo>
                <a:lnTo>
                  <a:pt x="7468323" y="1714499"/>
                </a:lnTo>
                <a:lnTo>
                  <a:pt x="7477823" y="1714499"/>
                </a:lnTo>
                <a:lnTo>
                  <a:pt x="7477264" y="1727199"/>
                </a:lnTo>
                <a:lnTo>
                  <a:pt x="7476489" y="1739899"/>
                </a:lnTo>
                <a:close/>
              </a:path>
              <a:path w="7478395" h="2044700">
                <a:moveTo>
                  <a:pt x="14668" y="1765299"/>
                </a:moveTo>
                <a:lnTo>
                  <a:pt x="5270" y="1765299"/>
                </a:lnTo>
                <a:lnTo>
                  <a:pt x="3860" y="1752599"/>
                </a:lnTo>
                <a:lnTo>
                  <a:pt x="2654" y="1739899"/>
                </a:lnTo>
                <a:lnTo>
                  <a:pt x="12103" y="1739899"/>
                </a:lnTo>
                <a:lnTo>
                  <a:pt x="13284" y="1752599"/>
                </a:lnTo>
                <a:lnTo>
                  <a:pt x="14668" y="1765299"/>
                </a:lnTo>
                <a:close/>
              </a:path>
              <a:path w="7478395" h="2044700">
                <a:moveTo>
                  <a:pt x="7472870" y="1765299"/>
                </a:moveTo>
                <a:lnTo>
                  <a:pt x="7463497" y="1765299"/>
                </a:lnTo>
                <a:lnTo>
                  <a:pt x="7464894" y="1752599"/>
                </a:lnTo>
                <a:lnTo>
                  <a:pt x="7466063" y="1739899"/>
                </a:lnTo>
                <a:lnTo>
                  <a:pt x="7475499" y="1739899"/>
                </a:lnTo>
                <a:lnTo>
                  <a:pt x="7474292" y="1752599"/>
                </a:lnTo>
                <a:lnTo>
                  <a:pt x="7472870" y="1765299"/>
                </a:lnTo>
                <a:close/>
              </a:path>
              <a:path w="7478395" h="2044700">
                <a:moveTo>
                  <a:pt x="20002" y="1790699"/>
                </a:moveTo>
                <a:lnTo>
                  <a:pt x="10744" y="1790699"/>
                </a:lnTo>
                <a:lnTo>
                  <a:pt x="8712" y="1777999"/>
                </a:lnTo>
                <a:lnTo>
                  <a:pt x="6896" y="1765299"/>
                </a:lnTo>
                <a:lnTo>
                  <a:pt x="16217" y="1765299"/>
                </a:lnTo>
                <a:lnTo>
                  <a:pt x="18021" y="1777999"/>
                </a:lnTo>
                <a:lnTo>
                  <a:pt x="20002" y="1790699"/>
                </a:lnTo>
                <a:close/>
              </a:path>
              <a:path w="7478395" h="2044700">
                <a:moveTo>
                  <a:pt x="7467396" y="1790699"/>
                </a:moveTo>
                <a:lnTo>
                  <a:pt x="7458163" y="1790699"/>
                </a:lnTo>
                <a:lnTo>
                  <a:pt x="7460170" y="1777999"/>
                </a:lnTo>
                <a:lnTo>
                  <a:pt x="7461948" y="1765299"/>
                </a:lnTo>
                <a:lnTo>
                  <a:pt x="7471257" y="1765299"/>
                </a:lnTo>
                <a:lnTo>
                  <a:pt x="7469428" y="1777999"/>
                </a:lnTo>
                <a:lnTo>
                  <a:pt x="7467396" y="1790699"/>
                </a:lnTo>
                <a:close/>
              </a:path>
              <a:path w="7478395" h="2044700">
                <a:moveTo>
                  <a:pt x="29806" y="1816099"/>
                </a:moveTo>
                <a:lnTo>
                  <a:pt x="18008" y="1816099"/>
                </a:lnTo>
                <a:lnTo>
                  <a:pt x="15392" y="1803399"/>
                </a:lnTo>
                <a:lnTo>
                  <a:pt x="12966" y="1790699"/>
                </a:lnTo>
                <a:lnTo>
                  <a:pt x="22136" y="1790699"/>
                </a:lnTo>
                <a:lnTo>
                  <a:pt x="24523" y="1803399"/>
                </a:lnTo>
                <a:lnTo>
                  <a:pt x="27038" y="1803399"/>
                </a:lnTo>
                <a:lnTo>
                  <a:pt x="29806" y="1816099"/>
                </a:lnTo>
                <a:close/>
              </a:path>
              <a:path w="7478395" h="2044700">
                <a:moveTo>
                  <a:pt x="7460119" y="1816099"/>
                </a:moveTo>
                <a:lnTo>
                  <a:pt x="7448359" y="1816099"/>
                </a:lnTo>
                <a:lnTo>
                  <a:pt x="7451128" y="1803399"/>
                </a:lnTo>
                <a:lnTo>
                  <a:pt x="7453642" y="1803399"/>
                </a:lnTo>
                <a:lnTo>
                  <a:pt x="7456030" y="1790699"/>
                </a:lnTo>
                <a:lnTo>
                  <a:pt x="7465161" y="1790699"/>
                </a:lnTo>
                <a:lnTo>
                  <a:pt x="7462735" y="1803399"/>
                </a:lnTo>
                <a:lnTo>
                  <a:pt x="7460119" y="1816099"/>
                </a:lnTo>
                <a:close/>
              </a:path>
              <a:path w="7478395" h="2044700">
                <a:moveTo>
                  <a:pt x="39090" y="1841499"/>
                </a:moveTo>
                <a:lnTo>
                  <a:pt x="27000" y="1841499"/>
                </a:lnTo>
                <a:lnTo>
                  <a:pt x="23825" y="1828799"/>
                </a:lnTo>
                <a:lnTo>
                  <a:pt x="20827" y="1816099"/>
                </a:lnTo>
                <a:lnTo>
                  <a:pt x="29768" y="1816099"/>
                </a:lnTo>
                <a:lnTo>
                  <a:pt x="32727" y="1828799"/>
                </a:lnTo>
                <a:lnTo>
                  <a:pt x="35775" y="1828799"/>
                </a:lnTo>
                <a:lnTo>
                  <a:pt x="39090" y="1841499"/>
                </a:lnTo>
                <a:close/>
              </a:path>
              <a:path w="7478395" h="2044700">
                <a:moveTo>
                  <a:pt x="7451115" y="1841499"/>
                </a:moveTo>
                <a:lnTo>
                  <a:pt x="7439063" y="1841499"/>
                </a:lnTo>
                <a:lnTo>
                  <a:pt x="7442390" y="1828799"/>
                </a:lnTo>
                <a:lnTo>
                  <a:pt x="7445438" y="1828799"/>
                </a:lnTo>
                <a:lnTo>
                  <a:pt x="7448397" y="1816099"/>
                </a:lnTo>
                <a:lnTo>
                  <a:pt x="7457300" y="1816099"/>
                </a:lnTo>
                <a:lnTo>
                  <a:pt x="7454303" y="1828799"/>
                </a:lnTo>
                <a:lnTo>
                  <a:pt x="7451115" y="1841499"/>
                </a:lnTo>
                <a:close/>
              </a:path>
              <a:path w="7478395" h="2044700">
                <a:moveTo>
                  <a:pt x="46177" y="1854199"/>
                </a:moveTo>
                <a:lnTo>
                  <a:pt x="33921" y="1854199"/>
                </a:lnTo>
                <a:lnTo>
                  <a:pt x="30365" y="1841499"/>
                </a:lnTo>
                <a:lnTo>
                  <a:pt x="42494" y="1841499"/>
                </a:lnTo>
                <a:lnTo>
                  <a:pt x="46177" y="1854199"/>
                </a:lnTo>
                <a:close/>
              </a:path>
              <a:path w="7478395" h="2044700">
                <a:moveTo>
                  <a:pt x="7444193" y="1854199"/>
                </a:moveTo>
                <a:lnTo>
                  <a:pt x="7431989" y="1854199"/>
                </a:lnTo>
                <a:lnTo>
                  <a:pt x="7435672" y="1841499"/>
                </a:lnTo>
                <a:lnTo>
                  <a:pt x="7447749" y="1841499"/>
                </a:lnTo>
                <a:lnTo>
                  <a:pt x="7444193" y="1854199"/>
                </a:lnTo>
                <a:close/>
              </a:path>
              <a:path w="7478395" h="2044700">
                <a:moveTo>
                  <a:pt x="49961" y="1866899"/>
                </a:moveTo>
                <a:lnTo>
                  <a:pt x="41541" y="1866899"/>
                </a:lnTo>
                <a:lnTo>
                  <a:pt x="37642" y="1854199"/>
                </a:lnTo>
                <a:lnTo>
                  <a:pt x="46113" y="1854199"/>
                </a:lnTo>
                <a:lnTo>
                  <a:pt x="49961" y="1866899"/>
                </a:lnTo>
                <a:close/>
              </a:path>
              <a:path w="7478395" h="2044700">
                <a:moveTo>
                  <a:pt x="7436573" y="1866899"/>
                </a:moveTo>
                <a:lnTo>
                  <a:pt x="7428204" y="1866899"/>
                </a:lnTo>
                <a:lnTo>
                  <a:pt x="7432052" y="1854199"/>
                </a:lnTo>
                <a:lnTo>
                  <a:pt x="7440472" y="1854199"/>
                </a:lnTo>
                <a:lnTo>
                  <a:pt x="7436573" y="1866899"/>
                </a:lnTo>
                <a:close/>
              </a:path>
              <a:path w="7478395" h="2044700">
                <a:moveTo>
                  <a:pt x="66789" y="1892299"/>
                </a:moveTo>
                <a:lnTo>
                  <a:pt x="54267" y="1892299"/>
                </a:lnTo>
                <a:lnTo>
                  <a:pt x="49860" y="1879599"/>
                </a:lnTo>
                <a:lnTo>
                  <a:pt x="45618" y="1866899"/>
                </a:lnTo>
                <a:lnTo>
                  <a:pt x="53873" y="1866899"/>
                </a:lnTo>
                <a:lnTo>
                  <a:pt x="58051" y="1879599"/>
                </a:lnTo>
                <a:lnTo>
                  <a:pt x="62280" y="1879599"/>
                </a:lnTo>
                <a:lnTo>
                  <a:pt x="66789" y="1892299"/>
                </a:lnTo>
                <a:close/>
              </a:path>
              <a:path w="7478395" h="2044700">
                <a:moveTo>
                  <a:pt x="7423835" y="1892299"/>
                </a:moveTo>
                <a:lnTo>
                  <a:pt x="7411377" y="1892299"/>
                </a:lnTo>
                <a:lnTo>
                  <a:pt x="7415885" y="1879599"/>
                </a:lnTo>
                <a:lnTo>
                  <a:pt x="7420114" y="1879599"/>
                </a:lnTo>
                <a:lnTo>
                  <a:pt x="7424292" y="1866899"/>
                </a:lnTo>
                <a:lnTo>
                  <a:pt x="7432497" y="1866899"/>
                </a:lnTo>
                <a:lnTo>
                  <a:pt x="7428255" y="1879599"/>
                </a:lnTo>
                <a:lnTo>
                  <a:pt x="7423835" y="1892299"/>
                </a:lnTo>
                <a:close/>
              </a:path>
              <a:path w="7478395" h="2044700">
                <a:moveTo>
                  <a:pt x="76161" y="1904999"/>
                </a:moveTo>
                <a:lnTo>
                  <a:pt x="63563" y="1904999"/>
                </a:lnTo>
                <a:lnTo>
                  <a:pt x="58839" y="1892299"/>
                </a:lnTo>
                <a:lnTo>
                  <a:pt x="71335" y="1892299"/>
                </a:lnTo>
                <a:lnTo>
                  <a:pt x="76161" y="1904999"/>
                </a:lnTo>
                <a:close/>
              </a:path>
              <a:path w="7478395" h="2044700">
                <a:moveTo>
                  <a:pt x="7414526" y="1904999"/>
                </a:moveTo>
                <a:lnTo>
                  <a:pt x="7402004" y="1904999"/>
                </a:lnTo>
                <a:lnTo>
                  <a:pt x="7406830" y="1892299"/>
                </a:lnTo>
                <a:lnTo>
                  <a:pt x="7419263" y="1892299"/>
                </a:lnTo>
                <a:lnTo>
                  <a:pt x="7414526" y="1904999"/>
                </a:lnTo>
                <a:close/>
              </a:path>
              <a:path w="7478395" h="2044700">
                <a:moveTo>
                  <a:pt x="86131" y="1917699"/>
                </a:moveTo>
                <a:lnTo>
                  <a:pt x="73507" y="1917699"/>
                </a:lnTo>
                <a:lnTo>
                  <a:pt x="68465" y="1904999"/>
                </a:lnTo>
                <a:lnTo>
                  <a:pt x="81000" y="1904999"/>
                </a:lnTo>
                <a:lnTo>
                  <a:pt x="86131" y="1917699"/>
                </a:lnTo>
                <a:close/>
              </a:path>
              <a:path w="7478395" h="2044700">
                <a:moveTo>
                  <a:pt x="7404582" y="1917699"/>
                </a:moveTo>
                <a:lnTo>
                  <a:pt x="7392034" y="1917699"/>
                </a:lnTo>
                <a:lnTo>
                  <a:pt x="7397165" y="1904999"/>
                </a:lnTo>
                <a:lnTo>
                  <a:pt x="7409637" y="1904999"/>
                </a:lnTo>
                <a:lnTo>
                  <a:pt x="7404582" y="1917699"/>
                </a:lnTo>
                <a:close/>
              </a:path>
              <a:path w="7478395" h="2044700">
                <a:moveTo>
                  <a:pt x="96685" y="1930399"/>
                </a:moveTo>
                <a:lnTo>
                  <a:pt x="84061" y="1930399"/>
                </a:lnTo>
                <a:lnTo>
                  <a:pt x="78714" y="1917699"/>
                </a:lnTo>
                <a:lnTo>
                  <a:pt x="91262" y="1917699"/>
                </a:lnTo>
                <a:lnTo>
                  <a:pt x="96685" y="1930399"/>
                </a:lnTo>
                <a:close/>
              </a:path>
              <a:path w="7478395" h="2044700">
                <a:moveTo>
                  <a:pt x="7394028" y="1930399"/>
                </a:moveTo>
                <a:lnTo>
                  <a:pt x="7381481" y="1930399"/>
                </a:lnTo>
                <a:lnTo>
                  <a:pt x="7386904" y="1917699"/>
                </a:lnTo>
                <a:lnTo>
                  <a:pt x="7399388" y="1917699"/>
                </a:lnTo>
                <a:lnTo>
                  <a:pt x="7394028" y="1930399"/>
                </a:lnTo>
                <a:close/>
              </a:path>
              <a:path w="7478395" h="2044700">
                <a:moveTo>
                  <a:pt x="107810" y="1943099"/>
                </a:moveTo>
                <a:lnTo>
                  <a:pt x="95211" y="1943099"/>
                </a:lnTo>
                <a:lnTo>
                  <a:pt x="89560" y="1930399"/>
                </a:lnTo>
                <a:lnTo>
                  <a:pt x="102095" y="1930399"/>
                </a:lnTo>
                <a:lnTo>
                  <a:pt x="107810" y="1943099"/>
                </a:lnTo>
                <a:close/>
              </a:path>
              <a:path w="7478395" h="2044700">
                <a:moveTo>
                  <a:pt x="7382878" y="1943099"/>
                </a:moveTo>
                <a:lnTo>
                  <a:pt x="7370356" y="1943099"/>
                </a:lnTo>
                <a:lnTo>
                  <a:pt x="7376071" y="1930399"/>
                </a:lnTo>
                <a:lnTo>
                  <a:pt x="7388529" y="1930399"/>
                </a:lnTo>
                <a:lnTo>
                  <a:pt x="7382878" y="1943099"/>
                </a:lnTo>
                <a:close/>
              </a:path>
              <a:path w="7478395" h="2044700">
                <a:moveTo>
                  <a:pt x="119468" y="1955799"/>
                </a:moveTo>
                <a:lnTo>
                  <a:pt x="106921" y="1955799"/>
                </a:lnTo>
                <a:lnTo>
                  <a:pt x="100990" y="1943099"/>
                </a:lnTo>
                <a:lnTo>
                  <a:pt x="113487" y="1943099"/>
                </a:lnTo>
                <a:lnTo>
                  <a:pt x="119468" y="1955799"/>
                </a:lnTo>
                <a:close/>
              </a:path>
              <a:path w="7478395" h="2044700">
                <a:moveTo>
                  <a:pt x="7371168" y="1955799"/>
                </a:moveTo>
                <a:lnTo>
                  <a:pt x="7358697" y="1955799"/>
                </a:lnTo>
                <a:lnTo>
                  <a:pt x="7364679" y="1943099"/>
                </a:lnTo>
                <a:lnTo>
                  <a:pt x="7377087" y="1943099"/>
                </a:lnTo>
                <a:lnTo>
                  <a:pt x="7371168" y="1955799"/>
                </a:lnTo>
                <a:close/>
              </a:path>
              <a:path w="7478395" h="2044700">
                <a:moveTo>
                  <a:pt x="137947" y="1968499"/>
                </a:moveTo>
                <a:lnTo>
                  <a:pt x="119176" y="1968499"/>
                </a:lnTo>
                <a:lnTo>
                  <a:pt x="112979" y="1955799"/>
                </a:lnTo>
                <a:lnTo>
                  <a:pt x="131571" y="1955799"/>
                </a:lnTo>
                <a:lnTo>
                  <a:pt x="137947" y="1968499"/>
                </a:lnTo>
                <a:close/>
              </a:path>
              <a:path w="7478395" h="2044700">
                <a:moveTo>
                  <a:pt x="7358900" y="1968499"/>
                </a:moveTo>
                <a:lnTo>
                  <a:pt x="7340218" y="1968499"/>
                </a:lnTo>
                <a:lnTo>
                  <a:pt x="7346594" y="1955799"/>
                </a:lnTo>
                <a:lnTo>
                  <a:pt x="7365098" y="1955799"/>
                </a:lnTo>
                <a:lnTo>
                  <a:pt x="7358900" y="1968499"/>
                </a:lnTo>
                <a:close/>
              </a:path>
              <a:path w="7478395" h="2044700">
                <a:moveTo>
                  <a:pt x="150875" y="1981199"/>
                </a:moveTo>
                <a:lnTo>
                  <a:pt x="138556" y="1981199"/>
                </a:lnTo>
                <a:lnTo>
                  <a:pt x="131965" y="1968499"/>
                </a:lnTo>
                <a:lnTo>
                  <a:pt x="144259" y="1968499"/>
                </a:lnTo>
                <a:lnTo>
                  <a:pt x="150875" y="1981199"/>
                </a:lnTo>
                <a:close/>
              </a:path>
              <a:path w="7478395" h="2044700">
                <a:moveTo>
                  <a:pt x="7339520" y="1981199"/>
                </a:moveTo>
                <a:lnTo>
                  <a:pt x="7327290" y="1981199"/>
                </a:lnTo>
                <a:lnTo>
                  <a:pt x="7333907" y="1968499"/>
                </a:lnTo>
                <a:lnTo>
                  <a:pt x="7346111" y="1968499"/>
                </a:lnTo>
                <a:lnTo>
                  <a:pt x="7339520" y="1981199"/>
                </a:lnTo>
                <a:close/>
              </a:path>
              <a:path w="7478395" h="2044700">
                <a:moveTo>
                  <a:pt x="171145" y="1993899"/>
                </a:moveTo>
                <a:lnTo>
                  <a:pt x="152095" y="1993899"/>
                </a:lnTo>
                <a:lnTo>
                  <a:pt x="145262" y="1981199"/>
                </a:lnTo>
                <a:lnTo>
                  <a:pt x="164185" y="1981199"/>
                </a:lnTo>
                <a:lnTo>
                  <a:pt x="171145" y="1993899"/>
                </a:lnTo>
                <a:close/>
              </a:path>
              <a:path w="7478395" h="2044700">
                <a:moveTo>
                  <a:pt x="7325982" y="1993899"/>
                </a:moveTo>
                <a:lnTo>
                  <a:pt x="7307021" y="1993899"/>
                </a:lnTo>
                <a:lnTo>
                  <a:pt x="7313980" y="1981199"/>
                </a:lnTo>
                <a:lnTo>
                  <a:pt x="7332814" y="1981199"/>
                </a:lnTo>
                <a:lnTo>
                  <a:pt x="7325982" y="1993899"/>
                </a:lnTo>
                <a:close/>
              </a:path>
              <a:path w="7478395" h="2044700">
                <a:moveTo>
                  <a:pt x="192404" y="2006599"/>
                </a:moveTo>
                <a:lnTo>
                  <a:pt x="173278" y="2006599"/>
                </a:lnTo>
                <a:lnTo>
                  <a:pt x="166103" y="1993899"/>
                </a:lnTo>
                <a:lnTo>
                  <a:pt x="185115" y="1993899"/>
                </a:lnTo>
                <a:lnTo>
                  <a:pt x="192404" y="2006599"/>
                </a:lnTo>
                <a:close/>
              </a:path>
              <a:path w="7478395" h="2044700">
                <a:moveTo>
                  <a:pt x="7304785" y="2006599"/>
                </a:moveTo>
                <a:lnTo>
                  <a:pt x="7285761" y="2006599"/>
                </a:lnTo>
                <a:lnTo>
                  <a:pt x="7293051" y="1993899"/>
                </a:lnTo>
                <a:lnTo>
                  <a:pt x="7311961" y="1993899"/>
                </a:lnTo>
                <a:lnTo>
                  <a:pt x="7304785" y="2006599"/>
                </a:lnTo>
                <a:close/>
              </a:path>
              <a:path w="7478395" h="2044700">
                <a:moveTo>
                  <a:pt x="222148" y="2019299"/>
                </a:moveTo>
                <a:lnTo>
                  <a:pt x="203047" y="2019299"/>
                </a:lnTo>
                <a:lnTo>
                  <a:pt x="195452" y="2006599"/>
                </a:lnTo>
                <a:lnTo>
                  <a:pt x="214464" y="2006599"/>
                </a:lnTo>
                <a:lnTo>
                  <a:pt x="222148" y="2019299"/>
                </a:lnTo>
                <a:close/>
              </a:path>
              <a:path w="7478395" h="2044700">
                <a:moveTo>
                  <a:pt x="7275004" y="2019299"/>
                </a:moveTo>
                <a:lnTo>
                  <a:pt x="7256017" y="2019299"/>
                </a:lnTo>
                <a:lnTo>
                  <a:pt x="7263701" y="2006599"/>
                </a:lnTo>
                <a:lnTo>
                  <a:pt x="7282611" y="2006599"/>
                </a:lnTo>
                <a:lnTo>
                  <a:pt x="7275004" y="2019299"/>
                </a:lnTo>
                <a:close/>
              </a:path>
              <a:path w="7478395" h="2044700">
                <a:moveTo>
                  <a:pt x="261353" y="2031999"/>
                </a:moveTo>
                <a:lnTo>
                  <a:pt x="234416" y="2031999"/>
                </a:lnTo>
                <a:lnTo>
                  <a:pt x="226428" y="2019299"/>
                </a:lnTo>
                <a:lnTo>
                  <a:pt x="253237" y="2019299"/>
                </a:lnTo>
                <a:lnTo>
                  <a:pt x="261353" y="2031999"/>
                </a:lnTo>
                <a:close/>
              </a:path>
              <a:path w="7478395" h="2044700">
                <a:moveTo>
                  <a:pt x="7251623" y="2031999"/>
                </a:moveTo>
                <a:lnTo>
                  <a:pt x="7216813" y="2031999"/>
                </a:lnTo>
                <a:lnTo>
                  <a:pt x="7224928" y="2019299"/>
                </a:lnTo>
                <a:lnTo>
                  <a:pt x="7259510" y="2019299"/>
                </a:lnTo>
                <a:lnTo>
                  <a:pt x="7251623" y="2031999"/>
                </a:lnTo>
                <a:close/>
              </a:path>
              <a:path w="7478395" h="2044700">
                <a:moveTo>
                  <a:pt x="7202474" y="2044699"/>
                </a:moveTo>
                <a:lnTo>
                  <a:pt x="275577" y="2044699"/>
                </a:lnTo>
                <a:lnTo>
                  <a:pt x="267182" y="2031999"/>
                </a:lnTo>
                <a:lnTo>
                  <a:pt x="7210869" y="2031999"/>
                </a:lnTo>
                <a:lnTo>
                  <a:pt x="7202474" y="204469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50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633094"/>
            <a:ext cx="100698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Prinsip</a:t>
            </a:r>
            <a:r>
              <a:rPr dirty="0"/>
              <a:t> </a:t>
            </a:r>
            <a:r>
              <a:rPr spc="-5" dirty="0"/>
              <a:t>siklus</a:t>
            </a:r>
            <a:r>
              <a:rPr dirty="0"/>
              <a:t> </a:t>
            </a:r>
            <a:r>
              <a:rPr spc="-5" dirty="0"/>
              <a:t>kurikulum</a:t>
            </a:r>
            <a:r>
              <a:rPr spc="5" dirty="0"/>
              <a:t> </a:t>
            </a:r>
            <a:r>
              <a:rPr spc="-5" dirty="0"/>
              <a:t>dengan</a:t>
            </a:r>
            <a:r>
              <a:rPr dirty="0"/>
              <a:t> </a:t>
            </a:r>
            <a:r>
              <a:rPr spc="-5" dirty="0"/>
              <a:t>pendekatan</a:t>
            </a:r>
            <a:r>
              <a:rPr spc="5" dirty="0"/>
              <a:t> </a:t>
            </a:r>
            <a:r>
              <a:rPr spc="-5" dirty="0"/>
              <a:t>OBE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373124"/>
            <a:ext cx="9014460" cy="45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9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8863" y="673768"/>
            <a:ext cx="7206916" cy="51599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8454" y="2574991"/>
            <a:ext cx="3549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MT"/>
                <a:cs typeface="Arial MT"/>
              </a:rPr>
              <a:t>Prinsip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Utama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OBE</a:t>
            </a:r>
          </a:p>
        </p:txBody>
      </p:sp>
    </p:spTree>
    <p:extLst>
      <p:ext uri="{BB962C8B-B14F-4D97-AF65-F5344CB8AC3E}">
        <p14:creationId xmlns:p14="http://schemas.microsoft.com/office/powerpoint/2010/main" val="4187291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OBE -- + MBKM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42762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MBKM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Rekognisi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program MBKM</a:t>
            </a:r>
          </a:p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ketercapaian</a:t>
            </a:r>
            <a:r>
              <a:rPr lang="en-US" dirty="0" smtClean="0"/>
              <a:t> CPL</a:t>
            </a:r>
          </a:p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memberikan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pengalaman</a:t>
            </a:r>
            <a:r>
              <a:rPr lang="en-US" dirty="0" smtClean="0">
                <a:sym typeface="Wingdings" panose="05000000000000000000" pitchFamily="2" charset="2"/>
              </a:rPr>
              <a:t> optimal </a:t>
            </a:r>
            <a:r>
              <a:rPr lang="en-US" dirty="0" err="1" smtClean="0">
                <a:sym typeface="Wingdings" panose="05000000000000000000" pitchFamily="2" charset="2"/>
              </a:rPr>
              <a:t>kepada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mahasiswa</a:t>
            </a:r>
            <a:r>
              <a:rPr lang="en-US" dirty="0" smtClean="0">
                <a:sym typeface="Wingdings" panose="05000000000000000000" pitchFamily="2" charset="2"/>
              </a:rPr>
              <a:t>; problem based learning, Project based learning;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Evaluasi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tertulis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pameran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rupa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membuat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karya</a:t>
            </a:r>
            <a:r>
              <a:rPr lang="en-US" dirty="0" smtClean="0">
                <a:sym typeface="Wingdings" panose="05000000000000000000" pitchFamily="2" charset="2"/>
              </a:rPr>
              <a:t> media; </a:t>
            </a:r>
            <a:r>
              <a:rPr lang="en-US" dirty="0" err="1" smtClean="0">
                <a:sym typeface="Wingdings" panose="05000000000000000000" pitchFamily="2" charset="2"/>
              </a:rPr>
              <a:t>praktek</a:t>
            </a:r>
            <a:r>
              <a:rPr lang="en-US" dirty="0" smtClean="0">
                <a:sym typeface="Wingdings" panose="05000000000000000000" pitchFamily="2" charset="2"/>
              </a:rPr>
              <a:t> micro teaching;  </a:t>
            </a:r>
            <a:r>
              <a:rPr lang="en-US" dirty="0" err="1" smtClean="0">
                <a:sym typeface="Wingdings" panose="05000000000000000000" pitchFamily="2" charset="2"/>
              </a:rPr>
              <a:t>tugas</a:t>
            </a:r>
            <a:r>
              <a:rPr lang="en-US" dirty="0" smtClean="0">
                <a:sym typeface="Wingdings" panose="05000000000000000000" pitchFamily="2" charset="2"/>
              </a:rPr>
              <a:t> project, </a:t>
            </a:r>
            <a:r>
              <a:rPr lang="en-US" dirty="0" err="1" smtClean="0">
                <a:sym typeface="Wingdings" panose="05000000000000000000" pitchFamily="2" charset="2"/>
              </a:rPr>
              <a:t>dsb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/>
              <a:t>Selama</a:t>
            </a:r>
            <a:r>
              <a:rPr lang="en-US" dirty="0" smtClean="0"/>
              <a:t> masa </a:t>
            </a:r>
            <a:r>
              <a:rPr lang="en-US" dirty="0" err="1" smtClean="0"/>
              <a:t>pandemi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penugasan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….</a:t>
            </a:r>
            <a:r>
              <a:rPr lang="en-US" dirty="0" err="1" smtClean="0"/>
              <a:t>dan</a:t>
            </a:r>
            <a:r>
              <a:rPr lang="en-US" dirty="0" smtClean="0"/>
              <a:t> alhamdulillah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Tahun</a:t>
            </a:r>
            <a:r>
              <a:rPr lang="en-US" dirty="0" smtClean="0"/>
              <a:t> 2021/2022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blended learning; </a:t>
            </a:r>
            <a:r>
              <a:rPr lang="en-US" dirty="0" err="1" smtClean="0">
                <a:sym typeface="Wingdings" panose="05000000000000000000" pitchFamily="2" charset="2"/>
              </a:rPr>
              <a:t>semoga</a:t>
            </a:r>
            <a:r>
              <a:rPr lang="en-US" dirty="0" smtClean="0">
                <a:sym typeface="Wingdings" panose="05000000000000000000" pitchFamily="2" charset="2"/>
              </a:rPr>
              <a:t> 2022/2023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offline.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892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3" y="0"/>
            <a:ext cx="10515600" cy="782053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S1 PGSD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1118937"/>
            <a:ext cx="10515600" cy="4721142"/>
          </a:xfrm>
        </p:spPr>
        <p:txBody>
          <a:bodyPr/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S2</a:t>
            </a:r>
          </a:p>
          <a:p>
            <a:r>
              <a:rPr lang="en-US" dirty="0" err="1" smtClean="0"/>
              <a:t>Menempuh</a:t>
            </a:r>
            <a:r>
              <a:rPr lang="en-US" dirty="0" smtClean="0"/>
              <a:t> PPG</a:t>
            </a:r>
          </a:p>
          <a:p>
            <a:r>
              <a:rPr lang="en-US" dirty="0" smtClean="0"/>
              <a:t>FKIP UAD </a:t>
            </a:r>
            <a:r>
              <a:rPr lang="en-US" dirty="0" err="1" smtClean="0"/>
              <a:t>sejak</a:t>
            </a:r>
            <a:r>
              <a:rPr lang="en-US" dirty="0" smtClean="0"/>
              <a:t> 2018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PPG </a:t>
            </a:r>
            <a:r>
              <a:rPr lang="en-US" dirty="0" err="1" smtClean="0"/>
              <a:t>termasuk</a:t>
            </a:r>
            <a:r>
              <a:rPr lang="en-US" dirty="0" smtClean="0"/>
              <a:t> di </a:t>
            </a:r>
            <a:r>
              <a:rPr lang="en-US" dirty="0" err="1" smtClean="0"/>
              <a:t>antaranya</a:t>
            </a:r>
            <a:r>
              <a:rPr lang="en-US" dirty="0" smtClean="0"/>
              <a:t> PPG SD,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Prajabatan</a:t>
            </a:r>
            <a:r>
              <a:rPr lang="en-US" dirty="0" smtClean="0"/>
              <a:t> </a:t>
            </a:r>
            <a:r>
              <a:rPr lang="en-US" dirty="0" err="1" smtClean="0"/>
              <a:t>bersubsidi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Prajabatan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PPG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 di </a:t>
            </a:r>
            <a:r>
              <a:rPr lang="en-US" dirty="0" smtClean="0">
                <a:hlinkClick r:id="rId2"/>
              </a:rPr>
              <a:t>https://ppg.kemdikbud.go.id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6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676" y="1848398"/>
            <a:ext cx="80295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Sekian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terimakasih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semoga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bermanfaat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Wassalamu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‘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alaikum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4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66496"/>
              </p:ext>
            </p:extLst>
          </p:nvPr>
        </p:nvGraphicFramePr>
        <p:xfrm>
          <a:off x="1422401" y="1143001"/>
          <a:ext cx="9347199" cy="457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4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9020654"/>
              </p:ext>
            </p:extLst>
          </p:nvPr>
        </p:nvGraphicFramePr>
        <p:xfrm>
          <a:off x="721895" y="962525"/>
          <a:ext cx="10852484" cy="494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769" y="2382252"/>
            <a:ext cx="16714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dirty="0" err="1" smtClean="0"/>
              <a:t>Mengenal</a:t>
            </a:r>
            <a:r>
              <a:rPr lang="en-ID" dirty="0" smtClean="0"/>
              <a:t> Prodi</a:t>
            </a:r>
          </a:p>
          <a:p>
            <a:r>
              <a:rPr lang="en-ID" dirty="0" smtClean="0"/>
              <a:t>PGSD FKIP UAD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705658"/>
              </p:ext>
            </p:extLst>
          </p:nvPr>
        </p:nvGraphicFramePr>
        <p:xfrm>
          <a:off x="1374274" y="1263315"/>
          <a:ext cx="9347200" cy="45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8189" y="589547"/>
            <a:ext cx="486767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ID" b="1" dirty="0" err="1" smtClean="0"/>
              <a:t>Sebaran</a:t>
            </a:r>
            <a:r>
              <a:rPr lang="en-ID" b="1" dirty="0" smtClean="0"/>
              <a:t> </a:t>
            </a:r>
            <a:r>
              <a:rPr lang="en-ID" b="1" dirty="0" err="1" smtClean="0"/>
              <a:t>daerah</a:t>
            </a:r>
            <a:r>
              <a:rPr lang="en-ID" b="1" dirty="0" smtClean="0"/>
              <a:t> </a:t>
            </a:r>
            <a:r>
              <a:rPr lang="en-ID" b="1" dirty="0" err="1" smtClean="0"/>
              <a:t>asal</a:t>
            </a:r>
            <a:r>
              <a:rPr lang="en-ID" b="1" dirty="0" smtClean="0"/>
              <a:t> </a:t>
            </a:r>
            <a:r>
              <a:rPr lang="en-ID" b="1" dirty="0" err="1" smtClean="0"/>
              <a:t>mahasiswa</a:t>
            </a:r>
            <a:r>
              <a:rPr lang="en-ID" b="1" dirty="0" smtClean="0"/>
              <a:t> </a:t>
            </a:r>
            <a:r>
              <a:rPr lang="en-ID" b="1" dirty="0" err="1" smtClean="0"/>
              <a:t>baru</a:t>
            </a:r>
            <a:r>
              <a:rPr lang="en-ID" b="1" dirty="0" smtClean="0"/>
              <a:t> PGSD 2021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95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150726"/>
              </p:ext>
            </p:extLst>
          </p:nvPr>
        </p:nvGraphicFramePr>
        <p:xfrm>
          <a:off x="0" y="0"/>
          <a:ext cx="12079705" cy="589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5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Guru/</a:t>
            </a:r>
            <a:r>
              <a:rPr lang="en-US" dirty="0" err="1" smtClean="0"/>
              <a:t>Calon</a:t>
            </a:r>
            <a:r>
              <a:rPr lang="en-US" dirty="0" smtClean="0"/>
              <a:t> Guru 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295" y="1187952"/>
            <a:ext cx="10820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Anak</a:t>
            </a:r>
            <a:r>
              <a:rPr lang="en-US" dirty="0" smtClean="0"/>
              <a:t> SD </a:t>
            </a:r>
            <a:r>
              <a:rPr lang="en-US" dirty="0" err="1" smtClean="0"/>
              <a:t>kelas</a:t>
            </a:r>
            <a:r>
              <a:rPr lang="en-US" dirty="0" smtClean="0"/>
              <a:t> 1,2,3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; </a:t>
            </a:r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Siswa</a:t>
            </a:r>
            <a:r>
              <a:rPr lang="en-US" dirty="0" smtClean="0"/>
              <a:t> SD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15 – 10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karenanya</a:t>
            </a:r>
            <a:r>
              <a:rPr lang="en-US" dirty="0" smtClean="0"/>
              <a:t> guru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bekal</a:t>
            </a:r>
            <a:r>
              <a:rPr lang="en-US" dirty="0" smtClean="0"/>
              <a:t> yang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di masa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diajarkan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Prodi PGSD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guru/</a:t>
            </a:r>
            <a:r>
              <a:rPr lang="en-US" dirty="0" err="1" smtClean="0"/>
              <a:t>calon</a:t>
            </a:r>
            <a:r>
              <a:rPr lang="en-US" dirty="0" smtClean="0"/>
              <a:t> guru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membelajarkan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di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membekali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di </a:t>
            </a:r>
            <a:r>
              <a:rPr lang="en-US" dirty="0" err="1" smtClean="0"/>
              <a:t>depannya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0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769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Kemampuan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harus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dikembangkan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peserta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didik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abad</a:t>
            </a:r>
            <a:r>
              <a:rPr lang="en-US" sz="2800" b="1" dirty="0" smtClean="0"/>
              <a:t> 21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6274"/>
            <a:ext cx="10515600" cy="5310689"/>
          </a:xfrm>
        </p:spPr>
        <p:txBody>
          <a:bodyPr>
            <a:normAutofit lnSpcReduction="10000"/>
          </a:bodyPr>
          <a:lstStyle/>
          <a:p>
            <a:r>
              <a:rPr lang="en-US" sz="2600" dirty="0" err="1" smtClean="0"/>
              <a:t>Kompetensi</a:t>
            </a:r>
            <a:r>
              <a:rPr lang="en-US" sz="2600" dirty="0" smtClean="0"/>
              <a:t> 4 C </a:t>
            </a:r>
            <a:r>
              <a:rPr lang="en-US" sz="2600" dirty="0" smtClean="0">
                <a:sym typeface="Wingdings" panose="05000000000000000000" pitchFamily="2" charset="2"/>
              </a:rPr>
              <a:t> Critical </a:t>
            </a:r>
            <a:r>
              <a:rPr lang="en-US" sz="2600" dirty="0" err="1" smtClean="0">
                <a:sym typeface="Wingdings" panose="05000000000000000000" pitchFamily="2" charset="2"/>
              </a:rPr>
              <a:t>thingking</a:t>
            </a:r>
            <a:r>
              <a:rPr lang="en-US" sz="2600" dirty="0" smtClean="0">
                <a:sym typeface="Wingdings" panose="05000000000000000000" pitchFamily="2" charset="2"/>
              </a:rPr>
              <a:t>, creativity, communicative, collaborative</a:t>
            </a:r>
          </a:p>
          <a:p>
            <a:r>
              <a:rPr lang="en-US" sz="2600" dirty="0" err="1" smtClean="0">
                <a:sym typeface="Wingdings" panose="05000000000000000000" pitchFamily="2" charset="2"/>
              </a:rPr>
              <a:t>Kemampuan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berpikir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tingkat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tinggi</a:t>
            </a:r>
            <a:r>
              <a:rPr lang="en-US" sz="2600" dirty="0" smtClean="0">
                <a:sym typeface="Wingdings" panose="05000000000000000000" pitchFamily="2" charset="2"/>
              </a:rPr>
              <a:t> (HOTS)</a:t>
            </a:r>
          </a:p>
          <a:p>
            <a:r>
              <a:rPr lang="en-US" sz="2600" dirty="0" err="1" smtClean="0">
                <a:sym typeface="Wingdings" panose="05000000000000000000" pitchFamily="2" charset="2"/>
              </a:rPr>
              <a:t>Literasi</a:t>
            </a:r>
            <a:r>
              <a:rPr lang="en-US" sz="2600" dirty="0" smtClean="0">
                <a:sym typeface="Wingdings" panose="05000000000000000000" pitchFamily="2" charset="2"/>
              </a:rPr>
              <a:t>  </a:t>
            </a:r>
            <a:r>
              <a:rPr lang="en-US" sz="2600" dirty="0" err="1" smtClean="0">
                <a:sym typeface="Wingdings" panose="05000000000000000000" pitchFamily="2" charset="2"/>
              </a:rPr>
              <a:t>bahasa</a:t>
            </a:r>
            <a:r>
              <a:rPr lang="en-US" sz="2600" dirty="0" smtClean="0">
                <a:sym typeface="Wingdings" panose="05000000000000000000" pitchFamily="2" charset="2"/>
              </a:rPr>
              <a:t>,  </a:t>
            </a:r>
            <a:r>
              <a:rPr lang="en-US" sz="2600" dirty="0" err="1" smtClean="0">
                <a:sym typeface="Wingdings" panose="05000000000000000000" pitchFamily="2" charset="2"/>
              </a:rPr>
              <a:t>sains</a:t>
            </a:r>
            <a:r>
              <a:rPr lang="en-US" sz="2600" dirty="0" smtClean="0">
                <a:sym typeface="Wingdings" panose="05000000000000000000" pitchFamily="2" charset="2"/>
              </a:rPr>
              <a:t>, digital, numerical, </a:t>
            </a:r>
            <a:r>
              <a:rPr lang="en-US" sz="2600" dirty="0" err="1" smtClean="0">
                <a:sym typeface="Wingdings" panose="05000000000000000000" pitchFamily="2" charset="2"/>
              </a:rPr>
              <a:t>budaya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kewarganegaraan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teknologi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humaniora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</a:p>
          <a:p>
            <a:r>
              <a:rPr lang="en-US" sz="2600" dirty="0" err="1" smtClean="0">
                <a:sym typeface="Wingdings" panose="05000000000000000000" pitchFamily="2" charset="2"/>
              </a:rPr>
              <a:t>Karakter</a:t>
            </a:r>
            <a:r>
              <a:rPr lang="en-US" sz="2600" dirty="0" smtClean="0">
                <a:sym typeface="Wingdings" panose="05000000000000000000" pitchFamily="2" charset="2"/>
              </a:rPr>
              <a:t>  </a:t>
            </a:r>
            <a:r>
              <a:rPr lang="en-US" sz="2600" dirty="0" err="1" smtClean="0">
                <a:sym typeface="Wingdings" panose="05000000000000000000" pitchFamily="2" charset="2"/>
              </a:rPr>
              <a:t>Religius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nasionalis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mandiri</a:t>
            </a:r>
            <a:r>
              <a:rPr lang="en-US" sz="2600" dirty="0" smtClean="0">
                <a:sym typeface="Wingdings" panose="05000000000000000000" pitchFamily="2" charset="2"/>
              </a:rPr>
              <a:t>, gotong royong, </a:t>
            </a:r>
            <a:r>
              <a:rPr lang="en-US" sz="2600" dirty="0" err="1" smtClean="0">
                <a:sym typeface="Wingdings" panose="05000000000000000000" pitchFamily="2" charset="2"/>
              </a:rPr>
              <a:t>integritas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marL="914400" lvl="4"/>
            <a:r>
              <a:rPr lang="en-US" dirty="0" err="1" smtClean="0">
                <a:sym typeface="Wingdings" panose="05000000000000000000" pitchFamily="2" charset="2"/>
              </a:rPr>
              <a:t>Karakter</a:t>
            </a:r>
            <a:r>
              <a:rPr lang="en-US" dirty="0" smtClean="0">
                <a:sym typeface="Wingdings" panose="05000000000000000000" pitchFamily="2" charset="2"/>
              </a:rPr>
              <a:t> moral (</a:t>
            </a:r>
            <a:r>
              <a:rPr lang="en-US" dirty="0" err="1" smtClean="0">
                <a:sym typeface="Wingdings" panose="05000000000000000000" pitchFamily="2" charset="2"/>
              </a:rPr>
              <a:t>jujur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berintegritas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mandiri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dsb</a:t>
            </a:r>
            <a:r>
              <a:rPr lang="en-US" dirty="0" smtClean="0">
                <a:sym typeface="Wingdings" panose="05000000000000000000" pitchFamily="2" charset="2"/>
              </a:rPr>
              <a:t>),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914400" lvl="4"/>
            <a:r>
              <a:rPr lang="en-US" dirty="0" err="1" smtClean="0">
                <a:sym typeface="Wingdings" panose="05000000000000000000" pitchFamily="2" charset="2"/>
              </a:rPr>
              <a:t>karakter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keras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disiplin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tanggung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jawab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marL="0" indent="0">
              <a:buNone/>
              <a:tabLst>
                <a:tab pos="10287000" algn="l"/>
              </a:tabLst>
            </a:pPr>
            <a:r>
              <a:rPr lang="en-US" sz="2400" b="1" dirty="0" smtClean="0"/>
              <a:t>Guru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mampu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meningkatkan</a:t>
            </a:r>
            <a:r>
              <a:rPr lang="en-US" sz="2400" dirty="0" smtClean="0"/>
              <a:t> </a:t>
            </a:r>
          </a:p>
          <a:p>
            <a:pPr>
              <a:tabLst>
                <a:tab pos="10287000" algn="l"/>
              </a:tabLst>
            </a:pPr>
            <a:r>
              <a:rPr lang="en-US" sz="2400" dirty="0" err="1" smtClean="0"/>
              <a:t>motivasi</a:t>
            </a:r>
            <a:r>
              <a:rPr lang="en-US" sz="2400" dirty="0" smtClean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tantangan</a:t>
            </a:r>
            <a:r>
              <a:rPr lang="en-US" sz="2400" dirty="0"/>
              <a:t> global, </a:t>
            </a:r>
            <a:r>
              <a:rPr lang="en-US" sz="2400" b="1" dirty="0" err="1" smtClean="0"/>
              <a:t>keterampilan</a:t>
            </a:r>
            <a:r>
              <a:rPr lang="en-US" sz="2400" dirty="0"/>
              <a:t> 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tabLst>
                <a:tab pos="10287000" algn="l"/>
              </a:tabLst>
            </a:pP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/>
              <a:t>berkomunikasi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, </a:t>
            </a:r>
            <a:r>
              <a:rPr lang="en-US" sz="2400" dirty="0" err="1"/>
              <a:t>berinovasi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tabLst>
                <a:tab pos="10287000" algn="l"/>
              </a:tabLst>
            </a:pP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negosiasi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kolaborasi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78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1579"/>
            <a:ext cx="10515600" cy="55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Prodi PGSD FKIP </a:t>
            </a:r>
            <a:r>
              <a:rPr lang="en-US" dirty="0" smtClean="0"/>
              <a:t>UAD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tahun</a:t>
            </a:r>
            <a:r>
              <a:rPr lang="en-US" sz="3200" dirty="0"/>
              <a:t> 2030, PGSD </a:t>
            </a:r>
            <a:r>
              <a:rPr lang="en-US" sz="3200" dirty="0" err="1"/>
              <a:t>menjadi</a:t>
            </a:r>
            <a:r>
              <a:rPr lang="en-US" sz="3200" dirty="0"/>
              <a:t> program </a:t>
            </a:r>
            <a:r>
              <a:rPr lang="en-US" sz="3200" dirty="0" err="1"/>
              <a:t>studi</a:t>
            </a:r>
            <a:r>
              <a:rPr lang="en-US" sz="3200" dirty="0"/>
              <a:t> yang </a:t>
            </a:r>
            <a:r>
              <a:rPr lang="en-US" sz="3200" b="1" u="sng" dirty="0" err="1">
                <a:solidFill>
                  <a:srgbClr val="0070C0"/>
                </a:solidFill>
              </a:rPr>
              <a:t>unggul</a:t>
            </a:r>
            <a:r>
              <a:rPr lang="en-US" sz="3200" u="sng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menyiapkan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pendidik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sekolah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dasar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yang </a:t>
            </a:r>
          </a:p>
          <a:p>
            <a:pPr marL="901700" lvl="1" indent="-636588">
              <a:buFont typeface="Wingdings" panose="05000000000000000000" pitchFamily="2" charset="2"/>
              <a:buChar char="v"/>
            </a:pPr>
            <a:r>
              <a:rPr lang="en-US" sz="2800" b="1" u="sng" dirty="0" err="1">
                <a:solidFill>
                  <a:schemeClr val="accent5">
                    <a:lumMod val="75000"/>
                  </a:schemeClr>
                </a:solidFill>
              </a:rPr>
              <a:t>kompeten</a:t>
            </a:r>
            <a:r>
              <a:rPr lang="en-US" sz="2800" b="1" dirty="0"/>
              <a:t>, </a:t>
            </a:r>
          </a:p>
          <a:p>
            <a:pPr marL="901700" lvl="1" indent="-636588">
              <a:buFont typeface="Wingdings" panose="05000000000000000000" pitchFamily="2" charset="2"/>
              <a:buChar char="v"/>
            </a:pPr>
            <a:r>
              <a:rPr lang="en-US" sz="2800" b="1" u="sng" dirty="0" err="1">
                <a:solidFill>
                  <a:schemeClr val="accent4"/>
                </a:solidFill>
              </a:rPr>
              <a:t>menguasai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riset</a:t>
            </a:r>
            <a:r>
              <a:rPr lang="en-US" sz="2800" b="1" u="sng" dirty="0">
                <a:solidFill>
                  <a:schemeClr val="accent4"/>
                </a:solidFill>
              </a:rPr>
              <a:t>, </a:t>
            </a:r>
            <a:r>
              <a:rPr lang="en-US" sz="2800" b="1" u="sng" dirty="0" err="1">
                <a:solidFill>
                  <a:schemeClr val="accent4"/>
                </a:solidFill>
              </a:rPr>
              <a:t>teknologi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dan</a:t>
            </a:r>
            <a:r>
              <a:rPr lang="en-US" sz="2800" b="1" u="sng" dirty="0"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solidFill>
                  <a:schemeClr val="accent4"/>
                </a:solidFill>
              </a:rPr>
              <a:t>seni</a:t>
            </a:r>
            <a:r>
              <a:rPr lang="en-US" sz="2800" b="1" dirty="0"/>
              <a:t>, </a:t>
            </a:r>
          </a:p>
          <a:p>
            <a:pPr marL="901700" lvl="1" indent="-636588">
              <a:buFont typeface="Wingdings" panose="05000000000000000000" pitchFamily="2" charset="2"/>
              <a:buChar char="v"/>
            </a:pP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</a:rPr>
              <a:t>peduli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</a:rPr>
              <a:t>lingkungan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901700" lvl="1" indent="-636588">
              <a:buFont typeface="Wingdings" panose="05000000000000000000" pitchFamily="2" charset="2"/>
              <a:buChar char="v"/>
            </a:pPr>
            <a:r>
              <a:rPr lang="en-US" sz="2800" b="1" u="sng" dirty="0" err="1">
                <a:solidFill>
                  <a:srgbClr val="C00000"/>
                </a:solidFill>
              </a:rPr>
              <a:t>berwawasan</a:t>
            </a:r>
            <a:r>
              <a:rPr lang="en-US" sz="2800" b="1" u="sng" dirty="0">
                <a:solidFill>
                  <a:srgbClr val="C00000"/>
                </a:solidFill>
              </a:rPr>
              <a:t> global</a:t>
            </a:r>
            <a:r>
              <a:rPr lang="en-US" sz="2800" b="1" dirty="0">
                <a:solidFill>
                  <a:srgbClr val="C00000"/>
                </a:solidFill>
              </a:rPr>
              <a:t>,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</a:p>
          <a:p>
            <a:pPr marL="901700" lvl="1" indent="-636588">
              <a:buFont typeface="Wingdings" panose="05000000000000000000" pitchFamily="2" charset="2"/>
              <a:buChar char="v"/>
            </a:pPr>
            <a:r>
              <a:rPr lang="en-US" sz="2800" b="1" u="sng" dirty="0" err="1"/>
              <a:t>dijiwai</a:t>
            </a:r>
            <a:r>
              <a:rPr lang="en-US" sz="2800" b="1" u="sng" dirty="0"/>
              <a:t> </a:t>
            </a:r>
            <a:r>
              <a:rPr lang="en-US" sz="2800" b="1" u="sng" dirty="0" err="1"/>
              <a:t>nilai-nilai</a:t>
            </a:r>
            <a:r>
              <a:rPr lang="en-US" sz="2800" b="1" u="sng" dirty="0"/>
              <a:t> Islam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540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1488</TotalTime>
  <Words>1155</Words>
  <Application>Microsoft Office PowerPoint</Application>
  <PresentationFormat>Custom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Program Studi  Pendidikan Guru Sekolah Dasar Fakultas Keguruan dan Ilmu Pendidikan Universitas Ahmad Dahlan</vt:lpstr>
      <vt:lpstr>Selamat datang di UAD, Selamat datang di FKIP, Selamat datang di PGSD.</vt:lpstr>
      <vt:lpstr>PowerPoint Presentation</vt:lpstr>
      <vt:lpstr>PowerPoint Presentation</vt:lpstr>
      <vt:lpstr>PowerPoint Presentation</vt:lpstr>
      <vt:lpstr>PowerPoint Presentation</vt:lpstr>
      <vt:lpstr>Tantangan Bagi Guru/Calon Guru SD</vt:lpstr>
      <vt:lpstr>Kemampuan yang harus dikembangkan pada peserta didik di abad 21</vt:lpstr>
      <vt:lpstr>PowerPoint Presentation</vt:lpstr>
      <vt:lpstr>Pencapaian visi membutuhkan:</vt:lpstr>
      <vt:lpstr>PowerPoint Presentation</vt:lpstr>
      <vt:lpstr>Berbagai upaya yang dilakukan di antaranya:</vt:lpstr>
      <vt:lpstr>PowerPoint Presentation</vt:lpstr>
      <vt:lpstr>Beberapa aktivitas Mahasiswa PGSD, nasional dan internasional</vt:lpstr>
      <vt:lpstr>Prestasi Mahasiswa PGSD</vt:lpstr>
      <vt:lpstr>MBKM  Merdeka Belajar Kampus Merdeka PGSD  FKIP UAD juga berpartisipasi</vt:lpstr>
      <vt:lpstr>Festival Seni dan Olah Raga Nasional UNY 2021</vt:lpstr>
      <vt:lpstr>PKM -- PIMNAS</vt:lpstr>
      <vt:lpstr>PowerPoint Presentation</vt:lpstr>
      <vt:lpstr>PowerPoint Presentation</vt:lpstr>
      <vt:lpstr>Optimalisasi dalam proses pembelajaran</vt:lpstr>
      <vt:lpstr>Prinsip siklus kurikulum dengan pendekatan OBE</vt:lpstr>
      <vt:lpstr>PowerPoint Presentation</vt:lpstr>
      <vt:lpstr>Implementasi Kurikulum OBE -- + MBKM </vt:lpstr>
      <vt:lpstr>Peluang bagi lulusan S1 PGSD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Humas dan Protokol UAD</dc:creator>
  <cp:keywords>Universitas Ahmad Dahlan</cp:keywords>
  <cp:lastModifiedBy>Martha PC</cp:lastModifiedBy>
  <cp:revision>68</cp:revision>
  <dcterms:created xsi:type="dcterms:W3CDTF">2020-12-23T02:54:40Z</dcterms:created>
  <dcterms:modified xsi:type="dcterms:W3CDTF">2022-06-21T05:30:20Z</dcterms:modified>
</cp:coreProperties>
</file>